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6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78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198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2852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Broadway"/>
                <a:cs typeface="Broadwa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3019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5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040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548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510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524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992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937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697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910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118C-9262-4211-A4DD-015FD3385639}" type="datetimeFigureOut">
              <a:rPr lang="es-CO" smtClean="0"/>
              <a:t>10/04/2016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51166-5323-4542-B40E-080BAA9E53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283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19"/>
            <a:ext cx="1051560" cy="1197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00231" y="3047"/>
            <a:ext cx="1191768" cy="798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29799" y="1243583"/>
            <a:ext cx="8214995" cy="1338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55"/>
              </a:lnSpc>
            </a:pPr>
            <a:r>
              <a:rPr sz="4000" spc="-10" dirty="0">
                <a:solidFill>
                  <a:srgbClr val="08BB9A"/>
                </a:solidFill>
              </a:rPr>
              <a:t>¡PENSAR </a:t>
            </a:r>
            <a:r>
              <a:rPr sz="4000" spc="-75" dirty="0">
                <a:solidFill>
                  <a:srgbClr val="08BB9A"/>
                </a:solidFill>
              </a:rPr>
              <a:t>PARA</a:t>
            </a:r>
            <a:r>
              <a:rPr sz="4000" spc="-95" dirty="0">
                <a:solidFill>
                  <a:srgbClr val="08BB9A"/>
                </a:solidFill>
              </a:rPr>
              <a:t> </a:t>
            </a:r>
            <a:r>
              <a:rPr sz="4000" dirty="0">
                <a:solidFill>
                  <a:srgbClr val="08BB9A"/>
                </a:solidFill>
              </a:rPr>
              <a:t>COMPRENDER!</a:t>
            </a:r>
            <a:endParaRPr sz="4000" dirty="0"/>
          </a:p>
          <a:p>
            <a:pPr algn="ctr">
              <a:lnSpc>
                <a:spcPts val="5515"/>
              </a:lnSpc>
            </a:pPr>
            <a:r>
              <a:rPr sz="4000" i="1" dirty="0">
                <a:solidFill>
                  <a:srgbClr val="FF0066"/>
                </a:solidFill>
                <a:latin typeface="Brush Script MT"/>
                <a:cs typeface="Brush Script MT"/>
              </a:rPr>
              <a:t>El </a:t>
            </a:r>
            <a:r>
              <a:rPr sz="4800" i="1" spc="-5" dirty="0">
                <a:solidFill>
                  <a:srgbClr val="FF0066"/>
                </a:solidFill>
                <a:latin typeface="Brush Script MT"/>
                <a:cs typeface="Brush Script MT"/>
              </a:rPr>
              <a:t>miniarco </a:t>
            </a:r>
            <a:r>
              <a:rPr sz="4000" i="1" dirty="0">
                <a:solidFill>
                  <a:srgbClr val="FF0066"/>
                </a:solidFill>
                <a:latin typeface="Brush Script MT"/>
                <a:cs typeface="Brush Script MT"/>
              </a:rPr>
              <a:t>juego</a:t>
            </a:r>
            <a:r>
              <a:rPr sz="4000" i="1" spc="-280" dirty="0">
                <a:solidFill>
                  <a:srgbClr val="FF0066"/>
                </a:solidFill>
                <a:latin typeface="Brush Script MT"/>
                <a:cs typeface="Brush Script MT"/>
              </a:rPr>
              <a:t> </a:t>
            </a:r>
            <a:r>
              <a:rPr sz="4000" i="1" dirty="0">
                <a:solidFill>
                  <a:srgbClr val="FF0066"/>
                </a:solidFill>
                <a:latin typeface="Brush Script MT"/>
                <a:cs typeface="Brush Script MT"/>
              </a:rPr>
              <a:t>didáctico</a:t>
            </a:r>
            <a:endParaRPr sz="4000" dirty="0">
              <a:latin typeface="Brush Script MT"/>
              <a:cs typeface="Brush Script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81848" y="2684085"/>
            <a:ext cx="3310899" cy="23515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71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7345" y="1267078"/>
            <a:ext cx="8105298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El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Mini </a:t>
            </a:r>
            <a:r>
              <a:rPr sz="2400" spc="-20" dirty="0">
                <a:solidFill>
                  <a:srgbClr val="00CC66"/>
                </a:solidFill>
                <a:latin typeface="Calibri"/>
                <a:cs typeface="Calibri"/>
              </a:rPr>
              <a:t>ARCO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es </a:t>
            </a:r>
            <a:r>
              <a:rPr sz="2400" spc="5" dirty="0">
                <a:solidFill>
                  <a:srgbClr val="00CC66"/>
                </a:solidFill>
                <a:latin typeface="Calibri"/>
                <a:cs typeface="Calibri"/>
              </a:rPr>
              <a:t>un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juego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didáctico </a:t>
            </a:r>
            <a:r>
              <a:rPr sz="2400" spc="5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origen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alemán que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estimula </a:t>
            </a:r>
            <a:r>
              <a:rPr sz="2400" spc="-20" dirty="0">
                <a:solidFill>
                  <a:srgbClr val="00CC66"/>
                </a:solidFill>
                <a:latin typeface="Calibri"/>
                <a:cs typeface="Calibri"/>
              </a:rPr>
              <a:t>el 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pensamiento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lógico,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capacidad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abstracción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y la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concentración mental. Ha 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sido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probado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y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actualizado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durante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más </a:t>
            </a:r>
            <a:r>
              <a:rPr sz="2400" spc="5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cuarenta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años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y es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aplicable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a 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niños(as)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cuatro años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en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adelante,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adolescentes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y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adultos.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Brinda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la 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posibilidad </a:t>
            </a:r>
            <a:r>
              <a:rPr sz="2400" spc="5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trabajar en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forma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individual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o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grupal, </a:t>
            </a:r>
            <a:r>
              <a:rPr sz="2400" spc="5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acuerdo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con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el </a:t>
            </a:r>
            <a:r>
              <a:rPr sz="2400" spc="-20" dirty="0">
                <a:solidFill>
                  <a:srgbClr val="00CC66"/>
                </a:solidFill>
                <a:latin typeface="Calibri"/>
                <a:cs typeface="Calibri"/>
              </a:rPr>
              <a:t>avance 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educativo </a:t>
            </a:r>
            <a:r>
              <a:rPr sz="2400" spc="5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quienes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lo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utilizan.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Se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distingue por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la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sencillez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15" dirty="0">
                <a:solidFill>
                  <a:srgbClr val="00CC66"/>
                </a:solidFill>
                <a:latin typeface="Calibri"/>
                <a:cs typeface="Calibri"/>
              </a:rPr>
              <a:t>su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manejo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y 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aplicación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en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todas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las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áreas. </a:t>
            </a:r>
            <a:r>
              <a:rPr sz="2400" spc="-25" dirty="0">
                <a:solidFill>
                  <a:srgbClr val="00CC66"/>
                </a:solidFill>
                <a:latin typeface="Calibri"/>
                <a:cs typeface="Calibri"/>
              </a:rPr>
              <a:t>Por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consiguiente,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desde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los aprendizajes  significativo, </a:t>
            </a:r>
            <a:r>
              <a:rPr sz="2400" spc="-20" dirty="0">
                <a:solidFill>
                  <a:srgbClr val="00CC66"/>
                </a:solidFill>
                <a:latin typeface="Calibri"/>
                <a:cs typeface="Calibri"/>
              </a:rPr>
              <a:t>colaborativo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y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procedimental,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se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ajusta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al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estudio </a:t>
            </a:r>
            <a:r>
              <a:rPr sz="2400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los </a:t>
            </a:r>
            <a:r>
              <a:rPr sz="2400" spc="-20" dirty="0">
                <a:solidFill>
                  <a:srgbClr val="00CC66"/>
                </a:solidFill>
                <a:latin typeface="Calibri"/>
                <a:cs typeface="Calibri"/>
              </a:rPr>
              <a:t>textos  </a:t>
            </a:r>
            <a:r>
              <a:rPr sz="2400" spc="-10" dirty="0">
                <a:solidFill>
                  <a:srgbClr val="00CC66"/>
                </a:solidFill>
                <a:latin typeface="Calibri"/>
                <a:cs typeface="Calibri"/>
              </a:rPr>
              <a:t>expositivos </a:t>
            </a:r>
            <a:r>
              <a:rPr sz="2400" spc="5" dirty="0">
                <a:solidFill>
                  <a:srgbClr val="00CC66"/>
                </a:solidFill>
                <a:latin typeface="Calibri"/>
                <a:cs typeface="Calibri"/>
              </a:rPr>
              <a:t>de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manera</a:t>
            </a:r>
            <a:r>
              <a:rPr sz="2400" spc="-105" dirty="0">
                <a:solidFill>
                  <a:srgbClr val="00CC66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CC66"/>
                </a:solidFill>
                <a:latin typeface="Calibri"/>
                <a:cs typeface="Calibri"/>
              </a:rPr>
              <a:t>lúdica.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14034" y="605307"/>
            <a:ext cx="393192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014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9300" y="1418858"/>
            <a:ext cx="5543021" cy="400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Este </a:t>
            </a:r>
            <a:r>
              <a:rPr sz="2000" spc="-10" dirty="0">
                <a:latin typeface="Calibri"/>
                <a:cs typeface="Calibri"/>
              </a:rPr>
              <a:t>juego </a:t>
            </a:r>
            <a:r>
              <a:rPr sz="2000" spc="-5" dirty="0">
                <a:latin typeface="Calibri"/>
                <a:cs typeface="Calibri"/>
              </a:rPr>
              <a:t>didáctico </a:t>
            </a:r>
            <a:r>
              <a:rPr sz="2000" spc="-20" dirty="0">
                <a:latin typeface="Calibri"/>
                <a:cs typeface="Calibri"/>
              </a:rPr>
              <a:t>está </a:t>
            </a:r>
            <a:r>
              <a:rPr sz="2000" spc="-15" dirty="0">
                <a:latin typeface="Calibri"/>
                <a:cs typeface="Calibri"/>
              </a:rPr>
              <a:t>compuesto </a:t>
            </a:r>
            <a:r>
              <a:rPr sz="2000" spc="5" dirty="0">
                <a:latin typeface="Calibri"/>
                <a:cs typeface="Calibri"/>
              </a:rPr>
              <a:t>por </a:t>
            </a:r>
            <a:r>
              <a:rPr sz="2000" spc="-10" dirty="0">
                <a:latin typeface="Calibri"/>
                <a:cs typeface="Calibri"/>
              </a:rPr>
              <a:t>un estuche </a:t>
            </a:r>
            <a:r>
              <a:rPr sz="2000" spc="-15" dirty="0">
                <a:latin typeface="Calibri"/>
                <a:cs typeface="Calibri"/>
              </a:rPr>
              <a:t>con </a:t>
            </a:r>
            <a:r>
              <a:rPr sz="2000" spc="-5" dirty="0">
                <a:latin typeface="Calibri"/>
                <a:cs typeface="Calibri"/>
              </a:rPr>
              <a:t>fichas </a:t>
            </a:r>
            <a:r>
              <a:rPr sz="2000" spc="-10" dirty="0">
                <a:latin typeface="Calibri"/>
                <a:cs typeface="Calibri"/>
              </a:rPr>
              <a:t>enumeradas </a:t>
            </a:r>
            <a:r>
              <a:rPr sz="2000" dirty="0">
                <a:latin typeface="Calibri"/>
                <a:cs typeface="Calibri"/>
              </a:rPr>
              <a:t>del 1 al 12, </a:t>
            </a:r>
            <a:r>
              <a:rPr sz="2000" spc="-5" dirty="0">
                <a:latin typeface="Calibri"/>
                <a:cs typeface="Calibri"/>
              </a:rPr>
              <a:t>que  </a:t>
            </a:r>
            <a:r>
              <a:rPr sz="2000" dirty="0">
                <a:latin typeface="Calibri"/>
                <a:cs typeface="Calibri"/>
              </a:rPr>
              <a:t>tienen en </a:t>
            </a:r>
            <a:r>
              <a:rPr sz="2000" spc="-5" dirty="0">
                <a:latin typeface="Calibri"/>
                <a:cs typeface="Calibri"/>
              </a:rPr>
              <a:t>su </a:t>
            </a:r>
            <a:r>
              <a:rPr sz="2000" spc="-15" dirty="0">
                <a:latin typeface="Calibri"/>
                <a:cs typeface="Calibri"/>
              </a:rPr>
              <a:t>envés </a:t>
            </a:r>
            <a:r>
              <a:rPr sz="2000" spc="-10" dirty="0">
                <a:latin typeface="Calibri"/>
                <a:cs typeface="Calibri"/>
              </a:rPr>
              <a:t>un </a:t>
            </a:r>
            <a:r>
              <a:rPr sz="2000" spc="-5" dirty="0">
                <a:latin typeface="Calibri"/>
                <a:cs typeface="Calibri"/>
              </a:rPr>
              <a:t>dibujo </a:t>
            </a:r>
            <a:r>
              <a:rPr sz="2000" spc="-10" dirty="0">
                <a:latin typeface="Calibri"/>
                <a:cs typeface="Calibri"/>
              </a:rPr>
              <a:t>geométrico </a:t>
            </a:r>
            <a:r>
              <a:rPr sz="2000" dirty="0">
                <a:latin typeface="Calibri"/>
                <a:cs typeface="Calibri"/>
              </a:rPr>
              <a:t>de </a:t>
            </a:r>
            <a:r>
              <a:rPr sz="2000" spc="-15" dirty="0">
                <a:latin typeface="Calibri"/>
                <a:cs typeface="Calibri"/>
              </a:rPr>
              <a:t>forma 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10" dirty="0">
                <a:latin typeface="Calibri"/>
                <a:cs typeface="Calibri"/>
              </a:rPr>
              <a:t>color </a:t>
            </a:r>
            <a:r>
              <a:rPr sz="2000" spc="-15" dirty="0">
                <a:latin typeface="Calibri"/>
                <a:cs typeface="Calibri"/>
              </a:rPr>
              <a:t>diferente. </a:t>
            </a:r>
            <a:r>
              <a:rPr sz="2000" spc="-10" dirty="0">
                <a:latin typeface="Calibri"/>
                <a:cs typeface="Calibri"/>
              </a:rPr>
              <a:t>Cuyo propósito </a:t>
            </a:r>
            <a:r>
              <a:rPr sz="2000" spc="-20" dirty="0">
                <a:latin typeface="Calibri"/>
                <a:cs typeface="Calibri"/>
              </a:rPr>
              <a:t>es  </a:t>
            </a:r>
            <a:r>
              <a:rPr sz="2000" spc="-5" dirty="0">
                <a:latin typeface="Calibri"/>
                <a:cs typeface="Calibri"/>
              </a:rPr>
              <a:t>vincular </a:t>
            </a:r>
            <a:r>
              <a:rPr sz="2000" spc="-10" dirty="0">
                <a:latin typeface="Calibri"/>
                <a:cs typeface="Calibri"/>
              </a:rPr>
              <a:t>las </a:t>
            </a:r>
            <a:r>
              <a:rPr sz="2000" dirty="0">
                <a:latin typeface="Calibri"/>
                <a:cs typeface="Calibri"/>
              </a:rPr>
              <a:t>fichas </a:t>
            </a:r>
            <a:r>
              <a:rPr sz="2000" spc="-15" dirty="0">
                <a:latin typeface="Calibri"/>
                <a:cs typeface="Calibri"/>
              </a:rPr>
              <a:t>con </a:t>
            </a:r>
            <a:r>
              <a:rPr sz="2000" dirty="0">
                <a:latin typeface="Calibri"/>
                <a:cs typeface="Calibri"/>
              </a:rPr>
              <a:t>las </a:t>
            </a:r>
            <a:r>
              <a:rPr sz="2000" spc="-10" dirty="0">
                <a:latin typeface="Calibri"/>
                <a:cs typeface="Calibri"/>
              </a:rPr>
              <a:t>preguntas </a:t>
            </a:r>
            <a:r>
              <a:rPr sz="2000" dirty="0">
                <a:latin typeface="Calibri"/>
                <a:cs typeface="Calibri"/>
              </a:rPr>
              <a:t>y </a:t>
            </a:r>
            <a:r>
              <a:rPr sz="2000" spc="-10" dirty="0">
                <a:latin typeface="Calibri"/>
                <a:cs typeface="Calibri"/>
              </a:rPr>
              <a:t>respuestas </a:t>
            </a:r>
            <a:r>
              <a:rPr sz="2000" dirty="0">
                <a:latin typeface="Calibri"/>
                <a:cs typeface="Calibri"/>
              </a:rPr>
              <a:t>del </a:t>
            </a:r>
            <a:r>
              <a:rPr sz="2000" spc="-5" dirty="0">
                <a:latin typeface="Calibri"/>
                <a:cs typeface="Calibri"/>
              </a:rPr>
              <a:t>tema </a:t>
            </a:r>
            <a:r>
              <a:rPr sz="2000" spc="-15" dirty="0">
                <a:latin typeface="Calibri"/>
                <a:cs typeface="Calibri"/>
              </a:rPr>
              <a:t>tratado </a:t>
            </a:r>
            <a:r>
              <a:rPr sz="2000" dirty="0">
                <a:latin typeface="Calibri"/>
                <a:cs typeface="Calibri"/>
              </a:rPr>
              <a:t>en </a:t>
            </a:r>
            <a:r>
              <a:rPr sz="2000" spc="-10" dirty="0">
                <a:latin typeface="Calibri"/>
                <a:cs typeface="Calibri"/>
              </a:rPr>
              <a:t>guía </a:t>
            </a:r>
            <a:r>
              <a:rPr sz="2000" spc="-5" dirty="0">
                <a:latin typeface="Calibri"/>
                <a:cs typeface="Calibri"/>
              </a:rPr>
              <a:t>didáctica,  mediante </a:t>
            </a:r>
            <a:r>
              <a:rPr sz="2000" spc="-15" dirty="0">
                <a:latin typeface="Calibri"/>
                <a:cs typeface="Calibri"/>
              </a:rPr>
              <a:t>la </a:t>
            </a:r>
            <a:r>
              <a:rPr sz="2000" spc="-10" dirty="0">
                <a:latin typeface="Calibri"/>
                <a:cs typeface="Calibri"/>
              </a:rPr>
              <a:t>réplica </a:t>
            </a:r>
            <a:r>
              <a:rPr sz="2000" dirty="0">
                <a:latin typeface="Calibri"/>
                <a:cs typeface="Calibri"/>
              </a:rPr>
              <a:t>de una </a:t>
            </a:r>
            <a:r>
              <a:rPr sz="2000" spc="-10" dirty="0">
                <a:latin typeface="Calibri"/>
                <a:cs typeface="Calibri"/>
              </a:rPr>
              <a:t>figura geométrica </a:t>
            </a:r>
            <a:r>
              <a:rPr sz="2000" spc="-5" dirty="0">
                <a:latin typeface="Calibri"/>
                <a:cs typeface="Calibri"/>
              </a:rPr>
              <a:t>que se </a:t>
            </a:r>
            <a:r>
              <a:rPr sz="2000" spc="-15" dirty="0">
                <a:latin typeface="Calibri"/>
                <a:cs typeface="Calibri"/>
              </a:rPr>
              <a:t>forma </a:t>
            </a:r>
            <a:r>
              <a:rPr sz="2000" dirty="0">
                <a:latin typeface="Calibri"/>
                <a:cs typeface="Calibri"/>
              </a:rPr>
              <a:t>en el </a:t>
            </a:r>
            <a:r>
              <a:rPr sz="2000" spc="-20" dirty="0">
                <a:latin typeface="Calibri"/>
                <a:cs typeface="Calibri"/>
              </a:rPr>
              <a:t>envés </a:t>
            </a:r>
            <a:r>
              <a:rPr sz="2000" spc="5" dirty="0">
                <a:latin typeface="Calibri"/>
                <a:cs typeface="Calibri"/>
              </a:rPr>
              <a:t>de </a:t>
            </a:r>
            <a:r>
              <a:rPr sz="2000" dirty="0">
                <a:latin typeface="Calibri"/>
                <a:cs typeface="Calibri"/>
              </a:rPr>
              <a:t>las fichas, al  </a:t>
            </a:r>
            <a:r>
              <a:rPr sz="2000" spc="-5" dirty="0">
                <a:latin typeface="Calibri"/>
                <a:cs typeface="Calibri"/>
              </a:rPr>
              <a:t>ubicarlas </a:t>
            </a:r>
            <a:r>
              <a:rPr sz="2000" spc="-15" dirty="0">
                <a:latin typeface="Calibri"/>
                <a:cs typeface="Calibri"/>
              </a:rPr>
              <a:t>como 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spc="-10" dirty="0">
                <a:latin typeface="Calibri"/>
                <a:cs typeface="Calibri"/>
              </a:rPr>
              <a:t>sugiere </a:t>
            </a:r>
            <a:r>
              <a:rPr sz="2000" dirty="0">
                <a:latin typeface="Calibri"/>
                <a:cs typeface="Calibri"/>
              </a:rPr>
              <a:t>en el </a:t>
            </a:r>
            <a:r>
              <a:rPr sz="2000" spc="-10" dirty="0">
                <a:latin typeface="Calibri"/>
                <a:cs typeface="Calibri"/>
              </a:rPr>
              <a:t>ejercicio planteado. </a:t>
            </a:r>
            <a:r>
              <a:rPr sz="2000" spc="-25" dirty="0">
                <a:latin typeface="Calibri"/>
                <a:cs typeface="Calibri"/>
              </a:rPr>
              <a:t>Para </a:t>
            </a:r>
            <a:r>
              <a:rPr sz="2000" dirty="0">
                <a:latin typeface="Calibri"/>
                <a:cs typeface="Calibri"/>
              </a:rPr>
              <a:t>evidenciar </a:t>
            </a:r>
            <a:r>
              <a:rPr sz="2000" spc="-10" dirty="0">
                <a:latin typeface="Calibri"/>
                <a:cs typeface="Calibri"/>
              </a:rPr>
              <a:t>las respuestas, 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spc="-10" dirty="0">
                <a:latin typeface="Calibri"/>
                <a:cs typeface="Calibri"/>
              </a:rPr>
              <a:t>cierra </a:t>
            </a:r>
            <a:r>
              <a:rPr sz="2000" dirty="0">
                <a:latin typeface="Calibri"/>
                <a:cs typeface="Calibri"/>
              </a:rPr>
              <a:t>y  </a:t>
            </a:r>
            <a:r>
              <a:rPr sz="2000" spc="-10" dirty="0">
                <a:latin typeface="Calibri"/>
                <a:cs typeface="Calibri"/>
              </a:rPr>
              <a:t>voltea </a:t>
            </a:r>
            <a:r>
              <a:rPr sz="2000" dirty="0">
                <a:latin typeface="Calibri"/>
                <a:cs typeface="Calibri"/>
              </a:rPr>
              <a:t>el Mini </a:t>
            </a:r>
            <a:r>
              <a:rPr sz="2000" spc="-20" dirty="0">
                <a:latin typeface="Calibri"/>
                <a:cs typeface="Calibri"/>
              </a:rPr>
              <a:t>ARCO </a:t>
            </a:r>
            <a:r>
              <a:rPr sz="2000" dirty="0">
                <a:latin typeface="Calibri"/>
                <a:cs typeface="Calibri"/>
              </a:rPr>
              <a:t>y al </a:t>
            </a:r>
            <a:r>
              <a:rPr sz="2000" spc="-5" dirty="0">
                <a:latin typeface="Calibri"/>
                <a:cs typeface="Calibri"/>
              </a:rPr>
              <a:t>abrirlo,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-10" dirty="0">
                <a:latin typeface="Calibri"/>
                <a:cs typeface="Calibri"/>
              </a:rPr>
              <a:t>figura </a:t>
            </a:r>
            <a:r>
              <a:rPr sz="2000" spc="-15" dirty="0">
                <a:latin typeface="Calibri"/>
                <a:cs typeface="Calibri"/>
              </a:rPr>
              <a:t>geométrica </a:t>
            </a:r>
            <a:r>
              <a:rPr sz="2000" spc="-5" dirty="0">
                <a:latin typeface="Calibri"/>
                <a:cs typeface="Calibri"/>
              </a:rPr>
              <a:t>debe </a:t>
            </a:r>
            <a:r>
              <a:rPr sz="2000" spc="-10" dirty="0">
                <a:latin typeface="Calibri"/>
                <a:cs typeface="Calibri"/>
              </a:rPr>
              <a:t>coincidir </a:t>
            </a:r>
            <a:r>
              <a:rPr sz="2000" spc="-15" dirty="0">
                <a:latin typeface="Calibri"/>
                <a:cs typeface="Calibri"/>
              </a:rPr>
              <a:t>con </a:t>
            </a:r>
            <a:r>
              <a:rPr sz="2000" dirty="0">
                <a:latin typeface="Calibri"/>
                <a:cs typeface="Calibri"/>
              </a:rPr>
              <a:t>la </a:t>
            </a:r>
            <a:r>
              <a:rPr sz="2000" spc="5" dirty="0">
                <a:latin typeface="Calibri"/>
                <a:cs typeface="Calibri"/>
              </a:rPr>
              <a:t>que </a:t>
            </a:r>
            <a:r>
              <a:rPr sz="2000" spc="-5" dirty="0">
                <a:latin typeface="Calibri"/>
                <a:cs typeface="Calibri"/>
              </a:rPr>
              <a:t>se </a:t>
            </a:r>
            <a:r>
              <a:rPr sz="2000" spc="-15" dirty="0">
                <a:latin typeface="Calibri"/>
                <a:cs typeface="Calibri"/>
              </a:rPr>
              <a:t>plantea </a:t>
            </a:r>
            <a:r>
              <a:rPr sz="2000" spc="5" dirty="0">
                <a:latin typeface="Calibri"/>
                <a:cs typeface="Calibri"/>
              </a:rPr>
              <a:t>en  </a:t>
            </a:r>
            <a:r>
              <a:rPr sz="2000" dirty="0">
                <a:latin typeface="Calibri"/>
                <a:cs typeface="Calibri"/>
              </a:rPr>
              <a:t>el </a:t>
            </a:r>
            <a:r>
              <a:rPr sz="2000" spc="-5" dirty="0">
                <a:latin typeface="Calibri"/>
                <a:cs typeface="Calibri"/>
              </a:rPr>
              <a:t>ejercicio.  Las </a:t>
            </a:r>
            <a:r>
              <a:rPr sz="2000" dirty="0">
                <a:latin typeface="Calibri"/>
                <a:cs typeface="Calibri"/>
              </a:rPr>
              <a:t>iniciales </a:t>
            </a:r>
            <a:r>
              <a:rPr sz="2000" spc="-20" dirty="0">
                <a:latin typeface="Calibri"/>
                <a:cs typeface="Calibri"/>
              </a:rPr>
              <a:t>ARCO </a:t>
            </a:r>
            <a:r>
              <a:rPr sz="2000" spc="-5" dirty="0">
                <a:latin typeface="Calibri"/>
                <a:cs typeface="Calibri"/>
              </a:rPr>
              <a:t>corresponden </a:t>
            </a:r>
            <a:r>
              <a:rPr sz="2000" dirty="0">
                <a:latin typeface="Calibri"/>
                <a:cs typeface="Calibri"/>
              </a:rPr>
              <a:t>a: Aprende, </a:t>
            </a:r>
            <a:r>
              <a:rPr sz="2000" spc="-10" dirty="0">
                <a:latin typeface="Calibri"/>
                <a:cs typeface="Calibri"/>
              </a:rPr>
              <a:t>Repite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Corrige.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11776" y="734096"/>
            <a:ext cx="393192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22653" y="2114646"/>
            <a:ext cx="3034993" cy="26095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36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7686" y="746975"/>
            <a:ext cx="393192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56556" y="1643443"/>
            <a:ext cx="7674179" cy="414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De acuerdo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con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el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modelo constructivista, se visualiza la implementación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del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Mini ARCO,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como una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estrategia didáctica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para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contribuir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con </a:t>
            </a:r>
            <a:r>
              <a:rPr sz="2000" spc="5" dirty="0">
                <a:solidFill>
                  <a:srgbClr val="333333"/>
                </a:solidFill>
                <a:latin typeface="Arial"/>
                <a:cs typeface="Arial"/>
              </a:rPr>
              <a:t>el 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mejoramiento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continuo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la comprensión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lectora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de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los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textos expositivos 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de manera lúdica. A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partir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la colaboración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mutua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entre los estudiantes  para aprender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y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la docente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que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orienta y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proporciona estrategias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didácticas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que permitan a los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estudiantes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la construcción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de esquemas mentales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nuevos.</a:t>
            </a:r>
            <a:endParaRPr sz="2000" dirty="0">
              <a:latin typeface="Arial"/>
              <a:cs typeface="Arial"/>
            </a:endParaRPr>
          </a:p>
          <a:p>
            <a:pPr marL="12700" algn="just">
              <a:lnSpc>
                <a:spcPts val="2845"/>
              </a:lnSpc>
              <a:spcBef>
                <a:spcPts val="1920"/>
              </a:spcBef>
            </a:pP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Unificado</a:t>
            </a:r>
            <a:r>
              <a:rPr sz="2000" spc="2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2000" spc="30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lo</a:t>
            </a:r>
            <a:r>
              <a:rPr sz="2000" spc="30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33333"/>
                </a:solidFill>
                <a:latin typeface="Arial"/>
                <a:cs typeface="Arial"/>
              </a:rPr>
              <a:t>anterior,</a:t>
            </a:r>
            <a:r>
              <a:rPr sz="2000" spc="3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se</a:t>
            </a:r>
            <a:r>
              <a:rPr sz="2000" spc="30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siguen</a:t>
            </a:r>
            <a:r>
              <a:rPr sz="2000" spc="3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los</a:t>
            </a:r>
            <a:r>
              <a:rPr sz="2000" spc="3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principales</a:t>
            </a:r>
            <a:r>
              <a:rPr sz="2000" spc="2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recursos</a:t>
            </a:r>
            <a:r>
              <a:rPr sz="2000" spc="30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empleados</a:t>
            </a:r>
            <a:r>
              <a:rPr sz="2000" spc="3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sz="2000" spc="30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33333"/>
                </a:solidFill>
                <a:latin typeface="Arial"/>
                <a:cs typeface="Arial"/>
              </a:rPr>
              <a:t>el</a:t>
            </a:r>
            <a:endParaRPr sz="2000" dirty="0">
              <a:latin typeface="Arial"/>
              <a:cs typeface="Arial"/>
            </a:endParaRPr>
          </a:p>
          <a:p>
            <a:pPr marL="12700" algn="just">
              <a:lnSpc>
                <a:spcPts val="2845"/>
              </a:lnSpc>
            </a:pP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proceso de enseñanza-aprendizaje de tipo procedimental,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que</a:t>
            </a:r>
            <a:r>
              <a:rPr sz="2000" spc="-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incluye: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937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9546" y="1245742"/>
            <a:ext cx="498221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buChar char="•"/>
              <a:tabLst>
                <a:tab pos="356870" algn="l"/>
                <a:tab pos="357505" algn="l"/>
              </a:tabLst>
            </a:pPr>
            <a:r>
              <a:rPr sz="2000" dirty="0">
                <a:solidFill>
                  <a:srgbClr val="00CC66"/>
                </a:solidFill>
                <a:latin typeface="Arial"/>
                <a:cs typeface="Arial"/>
              </a:rPr>
              <a:t>Repetición y ejercitación</a:t>
            </a:r>
            <a:r>
              <a:rPr sz="2000" spc="-65" dirty="0">
                <a:solidFill>
                  <a:srgbClr val="00CC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CC66"/>
                </a:solidFill>
                <a:latin typeface="Arial"/>
                <a:cs typeface="Arial"/>
              </a:rPr>
              <a:t>reflexiva.</a:t>
            </a:r>
            <a:endParaRPr sz="2000" dirty="0">
              <a:latin typeface="Arial"/>
              <a:cs typeface="Arial"/>
            </a:endParaRPr>
          </a:p>
          <a:p>
            <a:pPr marL="137160" indent="-124460">
              <a:lnSpc>
                <a:spcPct val="100000"/>
              </a:lnSpc>
              <a:buSzPct val="66666"/>
              <a:buFont typeface="Symbol"/>
              <a:buChar char=""/>
              <a:tabLst>
                <a:tab pos="137795" algn="l"/>
              </a:tabLst>
            </a:pPr>
            <a:r>
              <a:rPr sz="2000" spc="-5" dirty="0">
                <a:solidFill>
                  <a:srgbClr val="EE2CC5"/>
                </a:solidFill>
                <a:latin typeface="Arial"/>
                <a:cs typeface="Arial"/>
              </a:rPr>
              <a:t>Observación</a:t>
            </a:r>
            <a:r>
              <a:rPr sz="2000" spc="-20" dirty="0">
                <a:solidFill>
                  <a:srgbClr val="EE2CC5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2CC5"/>
                </a:solidFill>
                <a:latin typeface="Arial"/>
                <a:cs typeface="Arial"/>
              </a:rPr>
              <a:t>crítica.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4292" y="1986660"/>
            <a:ext cx="248221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C000"/>
                </a:solidFill>
                <a:latin typeface="Arial"/>
                <a:cs typeface="Arial"/>
              </a:rPr>
              <a:t>Retroalimentación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31071" y="1986660"/>
            <a:ext cx="288861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21460" algn="l"/>
              </a:tabLst>
            </a:pP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000" spc="-20" dirty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000" spc="-10" dirty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C000"/>
                </a:solidFill>
                <a:latin typeface="Arial"/>
                <a:cs typeface="Arial"/>
              </a:rPr>
              <a:t>u</a:t>
            </a:r>
            <a:r>
              <a:rPr sz="2000" spc="-20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a,	pe</a:t>
            </a:r>
            <a:r>
              <a:rPr sz="2000" spc="-35" dirty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tin</a:t>
            </a:r>
            <a:r>
              <a:rPr sz="2000" spc="10" dirty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000" spc="-20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9546" y="1986660"/>
            <a:ext cx="5260340" cy="103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125" indent="-225425">
              <a:lnSpc>
                <a:spcPts val="2845"/>
              </a:lnSpc>
              <a:buSzPct val="66666"/>
              <a:buFont typeface="Symbol"/>
              <a:buChar char=""/>
              <a:tabLst>
                <a:tab pos="238125" algn="l"/>
                <a:tab pos="238760" algn="l"/>
                <a:tab pos="1677035" algn="l"/>
                <a:tab pos="2235200" algn="l"/>
                <a:tab pos="3609975" algn="l"/>
              </a:tabLst>
            </a:pP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Imitación	</a:t>
            </a:r>
            <a:r>
              <a:rPr sz="2000" spc="5" dirty="0">
                <a:solidFill>
                  <a:srgbClr val="FFC000"/>
                </a:solidFill>
                <a:latin typeface="Arial"/>
                <a:cs typeface="Arial"/>
              </a:rPr>
              <a:t>de	</a:t>
            </a:r>
            <a:r>
              <a:rPr sz="2000" spc="-5" dirty="0">
                <a:solidFill>
                  <a:srgbClr val="FFC000"/>
                </a:solidFill>
                <a:latin typeface="Arial"/>
                <a:cs typeface="Arial"/>
              </a:rPr>
              <a:t>modelos	</a:t>
            </a: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apropiados.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845"/>
              </a:lnSpc>
              <a:tabLst>
                <a:tab pos="332105" algn="l"/>
              </a:tabLst>
            </a:pPr>
            <a:r>
              <a:rPr sz="2000" dirty="0">
                <a:solidFill>
                  <a:srgbClr val="FFC000"/>
                </a:solidFill>
                <a:latin typeface="Arial"/>
                <a:cs typeface="Arial"/>
              </a:rPr>
              <a:t>y	</a:t>
            </a:r>
            <a:r>
              <a:rPr sz="2000" spc="5" dirty="0">
                <a:solidFill>
                  <a:srgbClr val="FFC000"/>
                </a:solidFill>
                <a:latin typeface="Arial"/>
                <a:cs typeface="Arial"/>
              </a:rPr>
              <a:t>profunda</a:t>
            </a:r>
            <a:r>
              <a:rPr sz="2000" spc="5" dirty="0">
                <a:solidFill>
                  <a:srgbClr val="333333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207645" indent="-194945">
              <a:lnSpc>
                <a:spcPct val="100000"/>
              </a:lnSpc>
              <a:spcBef>
                <a:spcPts val="70"/>
              </a:spcBef>
              <a:buSzPct val="66666"/>
              <a:buFont typeface="Symbol"/>
              <a:buChar char=""/>
              <a:tabLst>
                <a:tab pos="208279" algn="l"/>
                <a:tab pos="2555240" algn="l"/>
                <a:tab pos="3152775" algn="l"/>
                <a:tab pos="4326255" algn="l"/>
                <a:tab pos="4857115" algn="l"/>
              </a:tabLst>
            </a:pP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Es</a:t>
            </a:r>
            <a:r>
              <a:rPr sz="2000" spc="5" dirty="0">
                <a:solidFill>
                  <a:srgbClr val="00AFE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ablec</a:t>
            </a:r>
            <a:r>
              <a:rPr sz="2000" spc="-30" dirty="0">
                <a:solidFill>
                  <a:srgbClr val="00AFE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00AFEF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ie</a:t>
            </a:r>
            <a:r>
              <a:rPr sz="2000" spc="5" dirty="0">
                <a:solidFill>
                  <a:srgbClr val="00AFE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to	</a:t>
            </a:r>
            <a:r>
              <a:rPr sz="2000" spc="-20" dirty="0">
                <a:solidFill>
                  <a:srgbClr val="00AFE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el	se</a:t>
            </a:r>
            <a:r>
              <a:rPr sz="2000" spc="-10" dirty="0">
                <a:solidFill>
                  <a:srgbClr val="00AFE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tido	</a:t>
            </a:r>
            <a:r>
              <a:rPr sz="2000" spc="5" dirty="0">
                <a:solidFill>
                  <a:srgbClr val="00AFE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e	las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3436" y="2718561"/>
            <a:ext cx="555752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51560" algn="l"/>
                <a:tab pos="1393190" algn="l"/>
                <a:tab pos="1990725" algn="l"/>
                <a:tab pos="3265170" algn="l"/>
                <a:tab pos="3796029" algn="l"/>
                <a:tab pos="4307840" algn="l"/>
              </a:tabLst>
            </a:pPr>
            <a:r>
              <a:rPr sz="2400" spc="-5" dirty="0">
                <a:solidFill>
                  <a:srgbClr val="00AFEF"/>
                </a:solidFill>
                <a:latin typeface="Arial"/>
                <a:cs typeface="Arial"/>
              </a:rPr>
              <a:t>tareas	</a:t>
            </a:r>
            <a:r>
              <a:rPr sz="2400" dirty="0">
                <a:solidFill>
                  <a:srgbClr val="00AFEF"/>
                </a:solidFill>
                <a:latin typeface="Arial"/>
                <a:cs typeface="Arial"/>
              </a:rPr>
              <a:t>y	del	</a:t>
            </a:r>
            <a:r>
              <a:rPr sz="2400" spc="-5" dirty="0">
                <a:solidFill>
                  <a:srgbClr val="00AFEF"/>
                </a:solidFill>
                <a:latin typeface="Arial"/>
                <a:cs typeface="Arial"/>
              </a:rPr>
              <a:t>proceso	</a:t>
            </a:r>
            <a:r>
              <a:rPr sz="2400" dirty="0">
                <a:solidFill>
                  <a:srgbClr val="00AFEF"/>
                </a:solidFill>
                <a:latin typeface="Arial"/>
                <a:cs typeface="Arial"/>
              </a:rPr>
              <a:t>en	</a:t>
            </a:r>
            <a:r>
              <a:rPr sz="2400" spc="-5" dirty="0">
                <a:solidFill>
                  <a:srgbClr val="00AFEF"/>
                </a:solidFill>
                <a:latin typeface="Arial"/>
                <a:cs typeface="Arial"/>
              </a:rPr>
              <a:t>su	conjunto,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546" y="3075432"/>
            <a:ext cx="10982960" cy="2046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mediante </a:t>
            </a:r>
            <a:r>
              <a:rPr sz="2000" spc="-5" dirty="0">
                <a:solidFill>
                  <a:srgbClr val="00AFEF"/>
                </a:solidFill>
                <a:latin typeface="Arial"/>
                <a:cs typeface="Arial"/>
              </a:rPr>
              <a:t>la evocación </a:t>
            </a:r>
            <a:r>
              <a:rPr sz="2000" dirty="0">
                <a:solidFill>
                  <a:srgbClr val="00AFEF"/>
                </a:solidFill>
                <a:latin typeface="Arial"/>
                <a:cs typeface="Arial"/>
              </a:rPr>
              <a:t>de conocimientos y </a:t>
            </a:r>
            <a:r>
              <a:rPr sz="2000" spc="-5" dirty="0">
                <a:solidFill>
                  <a:srgbClr val="00AFEF"/>
                </a:solidFill>
                <a:latin typeface="Arial"/>
                <a:cs typeface="Arial"/>
              </a:rPr>
              <a:t>experiencias</a:t>
            </a:r>
            <a:r>
              <a:rPr sz="2000" spc="35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0AFEF"/>
                </a:solidFill>
                <a:latin typeface="Arial"/>
                <a:cs typeface="Arial"/>
              </a:rPr>
              <a:t>previas.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SzPct val="66666"/>
              <a:buFont typeface="Symbol"/>
              <a:buChar char=""/>
              <a:tabLst>
                <a:tab pos="137795" algn="l"/>
              </a:tabLst>
            </a:pP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Verbalización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mientras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aprende.</a:t>
            </a:r>
            <a:endParaRPr sz="2000" dirty="0">
              <a:latin typeface="Arial"/>
              <a:cs typeface="Arial"/>
            </a:endParaRPr>
          </a:p>
          <a:p>
            <a:pPr marL="12700" marR="5080">
              <a:lnSpc>
                <a:spcPts val="2810"/>
              </a:lnSpc>
              <a:spcBef>
                <a:spcPts val="225"/>
              </a:spcBef>
              <a:buSzPct val="66666"/>
              <a:buFont typeface="Symbol"/>
              <a:buChar char=""/>
              <a:tabLst>
                <a:tab pos="159385" algn="l"/>
                <a:tab pos="1536700" algn="l"/>
                <a:tab pos="2661920" algn="l"/>
                <a:tab pos="3207385" algn="l"/>
                <a:tab pos="4841875" algn="l"/>
                <a:tab pos="6167755" algn="l"/>
                <a:tab pos="6649084" algn="l"/>
                <a:tab pos="8402320" algn="l"/>
                <a:tab pos="10015220" algn="l"/>
                <a:tab pos="10393680" algn="l"/>
              </a:tabLst>
            </a:pP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Acti</a:t>
            </a:r>
            <a:r>
              <a:rPr sz="2000" spc="-25" dirty="0">
                <a:solidFill>
                  <a:srgbClr val="938953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id</a:t>
            </a:r>
            <a:r>
              <a:rPr sz="2000" spc="0" dirty="0">
                <a:solidFill>
                  <a:srgbClr val="938953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in</a:t>
            </a:r>
            <a:r>
              <a:rPr sz="2000" spc="5" dirty="0">
                <a:solidFill>
                  <a:srgbClr val="938953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en</a:t>
            </a:r>
            <a:r>
              <a:rPr sz="2000" spc="-25" dirty="0">
                <a:solidFill>
                  <a:srgbClr val="938953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	de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	est</a:t>
            </a:r>
            <a:r>
              <a:rPr sz="2000" spc="10" dirty="0">
                <a:solidFill>
                  <a:srgbClr val="938953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i</a:t>
            </a:r>
            <a:r>
              <a:rPr sz="2000" spc="-25" dirty="0">
                <a:solidFill>
                  <a:srgbClr val="938953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nt</a:t>
            </a:r>
            <a:r>
              <a:rPr sz="2000" spc="-10" dirty="0">
                <a:solidFill>
                  <a:srgbClr val="938953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,	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e</a:t>
            </a:r>
            <a:r>
              <a:rPr sz="2000" spc="-20" dirty="0">
                <a:solidFill>
                  <a:srgbClr val="938953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trad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	e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c</a:t>
            </a:r>
            <a:r>
              <a:rPr sz="2000" spc="0" dirty="0">
                <a:solidFill>
                  <a:srgbClr val="938953"/>
                </a:solidFill>
                <a:latin typeface="Arial"/>
                <a:cs typeface="Arial"/>
              </a:rPr>
              <a:t>o</a:t>
            </a:r>
            <a:r>
              <a:rPr sz="2000" spc="-20" dirty="0">
                <a:solidFill>
                  <a:srgbClr val="938953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ici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ones	a</a:t>
            </a:r>
            <a:r>
              <a:rPr sz="2000" spc="-20" dirty="0">
                <a:solidFill>
                  <a:srgbClr val="938953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t</a:t>
            </a:r>
            <a:r>
              <a:rPr sz="2000" spc="10" dirty="0">
                <a:solidFill>
                  <a:srgbClr val="938953"/>
                </a:solidFill>
                <a:latin typeface="Arial"/>
                <a:cs typeface="Arial"/>
              </a:rPr>
              <a:t>é</a:t>
            </a:r>
            <a:r>
              <a:rPr sz="2000" spc="-20" dirty="0">
                <a:solidFill>
                  <a:srgbClr val="938953"/>
                </a:solidFill>
                <a:latin typeface="Arial"/>
                <a:cs typeface="Arial"/>
              </a:rPr>
              <a:t>nt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icas,	</a:t>
            </a:r>
            <a:r>
              <a:rPr sz="2000" spc="-10" dirty="0">
                <a:solidFill>
                  <a:srgbClr val="938953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	</a:t>
            </a:r>
            <a:r>
              <a:rPr sz="2000" spc="10" dirty="0">
                <a:solidFill>
                  <a:srgbClr val="938953"/>
                </a:solidFill>
                <a:latin typeface="Arial"/>
                <a:cs typeface="Arial"/>
              </a:rPr>
              <a:t>m</a:t>
            </a:r>
            <a:r>
              <a:rPr sz="2000" spc="-20" dirty="0">
                <a:solidFill>
                  <a:srgbClr val="938953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s  naturales y cercanas 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a las 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condiciones reales donde </a:t>
            </a:r>
            <a:r>
              <a:rPr sz="2000" spc="-5" dirty="0">
                <a:solidFill>
                  <a:srgbClr val="938953"/>
                </a:solidFill>
                <a:latin typeface="Arial"/>
                <a:cs typeface="Arial"/>
              </a:rPr>
              <a:t>se aplica lo</a:t>
            </a:r>
            <a:r>
              <a:rPr sz="2000" spc="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938953"/>
                </a:solidFill>
                <a:latin typeface="Arial"/>
                <a:cs typeface="Arial"/>
              </a:rPr>
              <a:t>aprendido.</a:t>
            </a:r>
            <a:endParaRPr sz="2000" dirty="0">
              <a:latin typeface="Arial"/>
              <a:cs typeface="Arial"/>
            </a:endParaRPr>
          </a:p>
          <a:p>
            <a:pPr marL="140335" indent="-127635">
              <a:lnSpc>
                <a:spcPts val="2835"/>
              </a:lnSpc>
              <a:buSzPct val="66666"/>
              <a:buFont typeface="Symbol"/>
              <a:buChar char=""/>
              <a:tabLst>
                <a:tab pos="140970" algn="l"/>
              </a:tabLst>
            </a:pP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Fomento</a:t>
            </a:r>
            <a:r>
              <a:rPr sz="2000" spc="2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sz="2000" spc="2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la</a:t>
            </a:r>
            <a:r>
              <a:rPr sz="2000" spc="254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meta</a:t>
            </a:r>
            <a:r>
              <a:rPr sz="2000" spc="2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cognición:</a:t>
            </a:r>
            <a:r>
              <a:rPr sz="2000" spc="2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conocimiento,</a:t>
            </a:r>
            <a:r>
              <a:rPr sz="2000" spc="29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control</a:t>
            </a:r>
            <a:r>
              <a:rPr sz="2000" spc="27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sz="2000" spc="2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análisis</a:t>
            </a:r>
            <a:r>
              <a:rPr sz="2000" spc="2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sz="2000" spc="2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los</a:t>
            </a:r>
            <a:r>
              <a:rPr sz="2000" spc="2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propios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845"/>
              </a:lnSpc>
            </a:pP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comportamientos.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382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7364" y="951482"/>
            <a:ext cx="10515600" cy="1325563"/>
          </a:xfrm>
          <a:prstGeom prst="rect">
            <a:avLst/>
          </a:prstGeom>
        </p:spPr>
        <p:txBody>
          <a:bodyPr vert="horz" wrap="square" lIns="0" tIns="199643" rIns="0" bIns="0" rtlCol="0">
            <a:spAutoFit/>
          </a:bodyPr>
          <a:lstStyle/>
          <a:p>
            <a:pPr marL="721995">
              <a:lnSpc>
                <a:spcPct val="100000"/>
              </a:lnSpc>
            </a:pPr>
            <a:r>
              <a:rPr spc="-10" dirty="0"/>
              <a:t>DICIENDO </a:t>
            </a:r>
            <a:r>
              <a:rPr sz="4800" i="1" dirty="0">
                <a:solidFill>
                  <a:srgbClr val="FFC000"/>
                </a:solidFill>
                <a:latin typeface="Brush Script MT"/>
                <a:cs typeface="Brush Script MT"/>
              </a:rPr>
              <a:t>Y</a:t>
            </a:r>
            <a:r>
              <a:rPr sz="4800" i="1" spc="-270" dirty="0">
                <a:solidFill>
                  <a:srgbClr val="FFC000"/>
                </a:solidFill>
                <a:latin typeface="Brush Script MT"/>
                <a:cs typeface="Brush Script MT"/>
              </a:rPr>
              <a:t> </a:t>
            </a:r>
            <a:r>
              <a:rPr spc="-35" dirty="0">
                <a:solidFill>
                  <a:srgbClr val="11E4C2"/>
                </a:solidFill>
              </a:rPr>
              <a:t>HACIENDO</a:t>
            </a:r>
            <a:endParaRPr sz="4800" dirty="0">
              <a:latin typeface="Brush Script MT"/>
              <a:cs typeface="Brush Script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47063" y="3260343"/>
            <a:ext cx="1679448" cy="1682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1356" y="3891671"/>
            <a:ext cx="250761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Broadway"/>
                <a:cs typeface="Broadway"/>
              </a:rPr>
              <a:t>Tiempo: </a:t>
            </a:r>
            <a:r>
              <a:rPr sz="1800" spc="-10" dirty="0">
                <a:latin typeface="Broadway"/>
                <a:cs typeface="Broadway"/>
              </a:rPr>
              <a:t>20</a:t>
            </a:r>
            <a:r>
              <a:rPr sz="1800" spc="-85" dirty="0">
                <a:latin typeface="Broadway"/>
                <a:cs typeface="Broadway"/>
              </a:rPr>
              <a:t> </a:t>
            </a:r>
            <a:r>
              <a:rPr sz="1800" dirty="0">
                <a:latin typeface="Broadway"/>
                <a:cs typeface="Broadway"/>
              </a:rPr>
              <a:t>minutos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79219" y="2058923"/>
            <a:ext cx="8967470" cy="1201420"/>
          </a:xfrm>
          <a:prstGeom prst="rect">
            <a:avLst/>
          </a:prstGeom>
          <a:ln w="9143">
            <a:solidFill>
              <a:srgbClr val="FF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6360" marR="77470" algn="just">
              <a:lnSpc>
                <a:spcPct val="100000"/>
              </a:lnSpc>
              <a:spcBef>
                <a:spcPts val="170"/>
              </a:spcBef>
            </a:pPr>
            <a:r>
              <a:rPr sz="2400" spc="5" dirty="0">
                <a:solidFill>
                  <a:srgbClr val="5F497A"/>
                </a:solidFill>
                <a:latin typeface="Calibri"/>
                <a:cs typeface="Calibri"/>
              </a:rPr>
              <a:t>De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manera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individual, piense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en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una </a:t>
            </a:r>
            <a:r>
              <a:rPr sz="2400" spc="-15" dirty="0">
                <a:solidFill>
                  <a:srgbClr val="5F497A"/>
                </a:solidFill>
                <a:latin typeface="Calibri"/>
                <a:cs typeface="Calibri"/>
              </a:rPr>
              <a:t>temática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y </a:t>
            </a:r>
            <a:r>
              <a:rPr sz="2400" spc="-15" dirty="0">
                <a:solidFill>
                  <a:srgbClr val="5F497A"/>
                </a:solidFill>
                <a:latin typeface="Calibri"/>
                <a:cs typeface="Calibri"/>
              </a:rPr>
              <a:t>haga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doce </a:t>
            </a:r>
            <a:r>
              <a:rPr sz="2400" spc="-15" dirty="0">
                <a:solidFill>
                  <a:srgbClr val="5F497A"/>
                </a:solidFill>
                <a:latin typeface="Calibri"/>
                <a:cs typeface="Calibri"/>
              </a:rPr>
              <a:t>preguntas 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de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cierto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o </a:t>
            </a:r>
            <a:r>
              <a:rPr sz="2400" spc="-15" dirty="0">
                <a:solidFill>
                  <a:srgbClr val="5F497A"/>
                </a:solidFill>
                <a:latin typeface="Calibri"/>
                <a:cs typeface="Calibri"/>
              </a:rPr>
              <a:t>falso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para usar </a:t>
            </a:r>
            <a:r>
              <a:rPr sz="2400" spc="-15" dirty="0">
                <a:solidFill>
                  <a:srgbClr val="5F497A"/>
                </a:solidFill>
                <a:latin typeface="Calibri"/>
                <a:cs typeface="Calibri"/>
              </a:rPr>
              <a:t>con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el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tablero.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Las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respuestas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deben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ser 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correctas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y la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temática interesante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y</a:t>
            </a:r>
            <a:r>
              <a:rPr sz="2400" spc="-165" dirty="0">
                <a:solidFill>
                  <a:srgbClr val="5F497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divertida.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6854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34094" y="1538123"/>
            <a:ext cx="10238705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spc="5" dirty="0">
                <a:solidFill>
                  <a:srgbClr val="11E4C2"/>
                </a:solidFill>
                <a:latin typeface="Broadway"/>
                <a:cs typeface="Broadway"/>
              </a:rPr>
              <a:t>Y…¿QUÉ </a:t>
            </a:r>
            <a:r>
              <a:rPr sz="3600" b="1" spc="-75" dirty="0">
                <a:solidFill>
                  <a:srgbClr val="11E4C2"/>
                </a:solidFill>
                <a:latin typeface="Broadway"/>
                <a:cs typeface="Broadway"/>
              </a:rPr>
              <a:t>TAL </a:t>
            </a:r>
            <a:r>
              <a:rPr sz="3600" b="1" spc="10" dirty="0">
                <a:solidFill>
                  <a:srgbClr val="11E4C2"/>
                </a:solidFill>
                <a:latin typeface="Broadway"/>
                <a:cs typeface="Broadway"/>
              </a:rPr>
              <a:t>SI </a:t>
            </a:r>
            <a:r>
              <a:rPr sz="3600" b="1" spc="-70" dirty="0">
                <a:solidFill>
                  <a:srgbClr val="11E4C2"/>
                </a:solidFill>
                <a:latin typeface="Broadway"/>
                <a:cs typeface="Broadway"/>
              </a:rPr>
              <a:t>LOS </a:t>
            </a:r>
            <a:r>
              <a:rPr sz="3600" b="1" spc="5" dirty="0">
                <a:solidFill>
                  <a:srgbClr val="11E4C2"/>
                </a:solidFill>
                <a:latin typeface="Broadway"/>
                <a:cs typeface="Broadway"/>
              </a:rPr>
              <a:t>NIÑOS </a:t>
            </a:r>
            <a:r>
              <a:rPr sz="3600" b="1" spc="-30" dirty="0">
                <a:solidFill>
                  <a:srgbClr val="11E4C2"/>
                </a:solidFill>
                <a:latin typeface="Broadway"/>
                <a:cs typeface="Broadway"/>
              </a:rPr>
              <a:t>INVENTAN</a:t>
            </a:r>
            <a:r>
              <a:rPr sz="3600" b="1" spc="-245" dirty="0">
                <a:solidFill>
                  <a:srgbClr val="11E4C2"/>
                </a:solidFill>
                <a:latin typeface="Broadway"/>
                <a:cs typeface="Broadway"/>
              </a:rPr>
              <a:t> </a:t>
            </a:r>
            <a:r>
              <a:rPr sz="3600" b="1" spc="15" dirty="0">
                <a:solidFill>
                  <a:srgbClr val="11E4C2"/>
                </a:solidFill>
                <a:latin typeface="Broadway"/>
                <a:cs typeface="Broadway"/>
              </a:rPr>
              <a:t>SUS</a:t>
            </a:r>
            <a:endParaRPr sz="3600" dirty="0">
              <a:latin typeface="Broadway"/>
              <a:cs typeface="Broadway"/>
            </a:endParaRPr>
          </a:p>
          <a:p>
            <a:pPr marL="110489" algn="ctr">
              <a:lnSpc>
                <a:spcPct val="100000"/>
              </a:lnSpc>
            </a:pPr>
            <a:r>
              <a:rPr sz="3600" b="1" dirty="0">
                <a:solidFill>
                  <a:srgbClr val="11E4C2"/>
                </a:solidFill>
                <a:latin typeface="Broadway"/>
                <a:cs typeface="Broadway"/>
              </a:rPr>
              <a:t>PROPIAS </a:t>
            </a:r>
            <a:r>
              <a:rPr sz="3600" b="1" spc="-25" dirty="0">
                <a:solidFill>
                  <a:srgbClr val="11E4C2"/>
                </a:solidFill>
                <a:latin typeface="Broadway"/>
                <a:cs typeface="Broadway"/>
              </a:rPr>
              <a:t>PREGUNTAS </a:t>
            </a:r>
            <a:r>
              <a:rPr sz="3600" b="1" dirty="0">
                <a:solidFill>
                  <a:srgbClr val="11E4C2"/>
                </a:solidFill>
                <a:latin typeface="Broadway"/>
                <a:cs typeface="Broadway"/>
              </a:rPr>
              <a:t>Y</a:t>
            </a:r>
            <a:r>
              <a:rPr sz="3600" b="1" spc="-150" dirty="0">
                <a:solidFill>
                  <a:srgbClr val="11E4C2"/>
                </a:solidFill>
                <a:latin typeface="Broadway"/>
                <a:cs typeface="Broadway"/>
              </a:rPr>
              <a:t> </a:t>
            </a:r>
            <a:r>
              <a:rPr sz="3600" b="1" spc="-30" dirty="0">
                <a:solidFill>
                  <a:srgbClr val="11E4C2"/>
                </a:solidFill>
                <a:latin typeface="Broadway"/>
                <a:cs typeface="Broadway"/>
              </a:rPr>
              <a:t>RESPUESTAS?</a:t>
            </a:r>
            <a:endParaRPr sz="3600" dirty="0">
              <a:latin typeface="Broadway"/>
              <a:cs typeface="Broadway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2122170" marR="1188085" indent="-1262380">
              <a:lnSpc>
                <a:spcPct val="100000"/>
              </a:lnSpc>
            </a:pPr>
            <a:r>
              <a:rPr sz="3600" b="1" spc="5" dirty="0">
                <a:solidFill>
                  <a:srgbClr val="FF0000"/>
                </a:solidFill>
                <a:latin typeface="Broadway"/>
                <a:cs typeface="Broadway"/>
              </a:rPr>
              <a:t>Y…¿QUÉ </a:t>
            </a:r>
            <a:r>
              <a:rPr sz="3600" b="1" spc="-80" dirty="0">
                <a:solidFill>
                  <a:srgbClr val="FF0000"/>
                </a:solidFill>
                <a:latin typeface="Broadway"/>
                <a:cs typeface="Broadway"/>
              </a:rPr>
              <a:t>TAL </a:t>
            </a:r>
            <a:r>
              <a:rPr sz="3600" b="1" spc="10" dirty="0">
                <a:solidFill>
                  <a:srgbClr val="FF0000"/>
                </a:solidFill>
                <a:latin typeface="Broadway"/>
                <a:cs typeface="Broadway"/>
              </a:rPr>
              <a:t>SI </a:t>
            </a:r>
            <a:r>
              <a:rPr sz="3600" b="1" spc="-20" dirty="0">
                <a:solidFill>
                  <a:srgbClr val="FF0000"/>
                </a:solidFill>
                <a:latin typeface="Broadway"/>
                <a:cs typeface="Broadway"/>
              </a:rPr>
              <a:t>JUEGAN </a:t>
            </a:r>
            <a:r>
              <a:rPr sz="3600" b="1" spc="5" dirty="0">
                <a:solidFill>
                  <a:srgbClr val="FF0000"/>
                </a:solidFill>
                <a:latin typeface="Broadway"/>
                <a:cs typeface="Broadway"/>
              </a:rPr>
              <a:t>CON</a:t>
            </a:r>
            <a:r>
              <a:rPr sz="3600" b="1" spc="-260" dirty="0">
                <a:solidFill>
                  <a:srgbClr val="FF0000"/>
                </a:solidFill>
                <a:latin typeface="Broadway"/>
                <a:cs typeface="Broadway"/>
              </a:rPr>
              <a:t> </a:t>
            </a:r>
            <a:r>
              <a:rPr sz="3600" b="1" spc="15" dirty="0">
                <a:solidFill>
                  <a:srgbClr val="FF0000"/>
                </a:solidFill>
                <a:latin typeface="Broadway"/>
                <a:cs typeface="Broadway"/>
              </a:rPr>
              <a:t>SUS  </a:t>
            </a:r>
            <a:r>
              <a:rPr sz="3600" b="1" spc="-35" dirty="0">
                <a:solidFill>
                  <a:srgbClr val="FF0000"/>
                </a:solidFill>
                <a:latin typeface="Broadway"/>
                <a:cs typeface="Broadway"/>
              </a:rPr>
              <a:t>PADRES </a:t>
            </a:r>
            <a:r>
              <a:rPr sz="3600" b="1" dirty="0">
                <a:solidFill>
                  <a:srgbClr val="FF0000"/>
                </a:solidFill>
                <a:latin typeface="Broadway"/>
                <a:cs typeface="Broadway"/>
              </a:rPr>
              <a:t>Y</a:t>
            </a:r>
            <a:r>
              <a:rPr sz="3600" b="1" spc="-135" dirty="0">
                <a:solidFill>
                  <a:srgbClr val="FF0000"/>
                </a:solidFill>
                <a:latin typeface="Broadway"/>
                <a:cs typeface="Broadway"/>
              </a:rPr>
              <a:t> </a:t>
            </a:r>
            <a:r>
              <a:rPr sz="3600" b="1" spc="5" dirty="0">
                <a:solidFill>
                  <a:srgbClr val="FF0000"/>
                </a:solidFill>
                <a:latin typeface="Broadway"/>
                <a:cs typeface="Broadway"/>
              </a:rPr>
              <a:t>HERMANOS?</a:t>
            </a:r>
            <a:endParaRPr sz="3600" dirty="0">
              <a:latin typeface="Broadway"/>
              <a:cs typeface="Broadway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112395" algn="ctr">
              <a:lnSpc>
                <a:spcPct val="100000"/>
              </a:lnSpc>
            </a:pPr>
            <a:r>
              <a:rPr sz="3600" b="1" spc="10" dirty="0">
                <a:solidFill>
                  <a:srgbClr val="FFFF00"/>
                </a:solidFill>
                <a:latin typeface="Broadway"/>
                <a:cs typeface="Broadway"/>
              </a:rPr>
              <a:t>Y…SI </a:t>
            </a:r>
            <a:r>
              <a:rPr sz="3600" b="1" spc="5" dirty="0">
                <a:solidFill>
                  <a:srgbClr val="FFFF00"/>
                </a:solidFill>
                <a:latin typeface="Broadway"/>
                <a:cs typeface="Broadway"/>
              </a:rPr>
              <a:t>DISEÑAMOS </a:t>
            </a:r>
            <a:r>
              <a:rPr sz="3600" b="1" spc="-55" dirty="0">
                <a:solidFill>
                  <a:srgbClr val="FFFF00"/>
                </a:solidFill>
                <a:latin typeface="Broadway"/>
                <a:cs typeface="Broadway"/>
              </a:rPr>
              <a:t>NUEVAS</a:t>
            </a:r>
            <a:r>
              <a:rPr sz="3600" b="1" spc="-280" dirty="0">
                <a:solidFill>
                  <a:srgbClr val="FFFF00"/>
                </a:solidFill>
                <a:latin typeface="Broadway"/>
                <a:cs typeface="Broadway"/>
              </a:rPr>
              <a:t> </a:t>
            </a:r>
            <a:r>
              <a:rPr sz="3600" b="1" spc="-20" dirty="0">
                <a:solidFill>
                  <a:srgbClr val="FFFF00"/>
                </a:solidFill>
                <a:latin typeface="Broadway"/>
                <a:cs typeface="Broadway"/>
              </a:rPr>
              <a:t>CARTILLAS…</a:t>
            </a:r>
            <a:endParaRPr sz="3600" dirty="0">
              <a:latin typeface="Broadway"/>
              <a:cs typeface="Broadway"/>
            </a:endParaRPr>
          </a:p>
        </p:txBody>
      </p:sp>
    </p:spTree>
    <p:extLst>
      <p:ext uri="{BB962C8B-B14F-4D97-AF65-F5344CB8AC3E}">
        <p14:creationId xmlns:p14="http://schemas.microsoft.com/office/powerpoint/2010/main" val="320935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19"/>
            <a:ext cx="1051560" cy="1197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00231" y="3047"/>
            <a:ext cx="1191768" cy="798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8200" y="568807"/>
            <a:ext cx="10515600" cy="918199"/>
          </a:xfrm>
          <a:prstGeom prst="rect">
            <a:avLst/>
          </a:prstGeom>
        </p:spPr>
        <p:txBody>
          <a:bodyPr vert="horz" wrap="square" lIns="0" tIns="299719" rIns="0" bIns="0" rtlCol="0">
            <a:spAutoFit/>
          </a:bodyPr>
          <a:lstStyle/>
          <a:p>
            <a:pPr marL="2039620" algn="ctr">
              <a:lnSpc>
                <a:spcPct val="100000"/>
              </a:lnSpc>
            </a:pPr>
            <a:r>
              <a:rPr sz="4000" spc="-5" dirty="0">
                <a:solidFill>
                  <a:srgbClr val="00AFEF"/>
                </a:solidFill>
              </a:rPr>
              <a:t>¿QUÉ </a:t>
            </a:r>
            <a:r>
              <a:rPr sz="4000" dirty="0">
                <a:solidFill>
                  <a:srgbClr val="00AFEF"/>
                </a:solidFill>
              </a:rPr>
              <a:t>ES</a:t>
            </a:r>
            <a:r>
              <a:rPr sz="4000" spc="-95" dirty="0">
                <a:solidFill>
                  <a:srgbClr val="00AFEF"/>
                </a:solidFill>
              </a:rPr>
              <a:t> </a:t>
            </a:r>
            <a:r>
              <a:rPr sz="4000" spc="-10" dirty="0">
                <a:solidFill>
                  <a:srgbClr val="00AFEF"/>
                </a:solidFill>
              </a:rPr>
              <a:t>PENSAR?</a:t>
            </a:r>
            <a:endParaRPr sz="4000"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413456" y="2010094"/>
            <a:ext cx="8644944" cy="3539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0020">
              <a:lnSpc>
                <a:spcPct val="100000"/>
              </a:lnSpc>
            </a:pPr>
            <a:r>
              <a:rPr sz="1800" spc="-10" dirty="0"/>
              <a:t>Formarse </a:t>
            </a:r>
            <a:r>
              <a:rPr sz="1800" dirty="0"/>
              <a:t>y </a:t>
            </a:r>
            <a:r>
              <a:rPr sz="1800" spc="-5" dirty="0"/>
              <a:t>relacionar ideas en </a:t>
            </a:r>
            <a:r>
              <a:rPr sz="1800" dirty="0"/>
              <a:t>la</a:t>
            </a:r>
            <a:r>
              <a:rPr sz="1800" spc="-70" dirty="0"/>
              <a:t> </a:t>
            </a:r>
            <a:r>
              <a:rPr sz="1800" spc="-15" dirty="0"/>
              <a:t>mente.</a:t>
            </a:r>
          </a:p>
          <a:p>
            <a:pPr marL="147320"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60020">
              <a:lnSpc>
                <a:spcPct val="100000"/>
              </a:lnSpc>
            </a:pPr>
            <a:r>
              <a:rPr sz="1800" spc="-10" dirty="0">
                <a:solidFill>
                  <a:srgbClr val="FF0066"/>
                </a:solidFill>
              </a:rPr>
              <a:t>Examinar algo </a:t>
            </a:r>
            <a:r>
              <a:rPr sz="1800" spc="-5" dirty="0">
                <a:solidFill>
                  <a:srgbClr val="FF0066"/>
                </a:solidFill>
              </a:rPr>
              <a:t>en </a:t>
            </a:r>
            <a:r>
              <a:rPr sz="1800" dirty="0">
                <a:solidFill>
                  <a:srgbClr val="FF0066"/>
                </a:solidFill>
              </a:rPr>
              <a:t>la </a:t>
            </a:r>
            <a:r>
              <a:rPr sz="1800" spc="-15" dirty="0">
                <a:solidFill>
                  <a:srgbClr val="FF0066"/>
                </a:solidFill>
              </a:rPr>
              <a:t>mente antes </a:t>
            </a:r>
            <a:r>
              <a:rPr sz="1800" dirty="0">
                <a:solidFill>
                  <a:srgbClr val="FF0066"/>
                </a:solidFill>
              </a:rPr>
              <a:t>de </a:t>
            </a:r>
            <a:r>
              <a:rPr sz="1800" spc="-10" dirty="0">
                <a:solidFill>
                  <a:srgbClr val="FF0066"/>
                </a:solidFill>
              </a:rPr>
              <a:t>tomar </a:t>
            </a:r>
            <a:r>
              <a:rPr sz="1800" dirty="0">
                <a:solidFill>
                  <a:srgbClr val="FF0066"/>
                </a:solidFill>
              </a:rPr>
              <a:t>una decisión o darle una</a:t>
            </a:r>
            <a:r>
              <a:rPr sz="1800" spc="-15" dirty="0">
                <a:solidFill>
                  <a:srgbClr val="FF0066"/>
                </a:solidFill>
              </a:rPr>
              <a:t> </a:t>
            </a:r>
            <a:r>
              <a:rPr sz="1800" dirty="0">
                <a:solidFill>
                  <a:srgbClr val="FF0066"/>
                </a:solidFill>
              </a:rPr>
              <a:t>solución:</a:t>
            </a:r>
          </a:p>
          <a:p>
            <a:pPr marL="160020">
              <a:lnSpc>
                <a:spcPct val="100000"/>
              </a:lnSpc>
            </a:pPr>
            <a:r>
              <a:rPr sz="1800" i="1" spc="-5" dirty="0">
                <a:solidFill>
                  <a:srgbClr val="FF0066"/>
                </a:solidFill>
                <a:latin typeface="Calibri"/>
                <a:cs typeface="Calibri"/>
              </a:rPr>
              <a:t>tengo </a:t>
            </a:r>
            <a:r>
              <a:rPr sz="1800" i="1" dirty="0">
                <a:solidFill>
                  <a:srgbClr val="FF0066"/>
                </a:solidFill>
                <a:latin typeface="Calibri"/>
                <a:cs typeface="Calibri"/>
              </a:rPr>
              <a:t>que </a:t>
            </a:r>
            <a:r>
              <a:rPr sz="1800" i="1" spc="-5" dirty="0">
                <a:solidFill>
                  <a:srgbClr val="FF0066"/>
                </a:solidFill>
                <a:latin typeface="Calibri"/>
                <a:cs typeface="Calibri"/>
              </a:rPr>
              <a:t>pensarme si </a:t>
            </a:r>
            <a:r>
              <a:rPr sz="1800" i="1" spc="-10" dirty="0">
                <a:solidFill>
                  <a:srgbClr val="FF0066"/>
                </a:solidFill>
                <a:latin typeface="Calibri"/>
                <a:cs typeface="Calibri"/>
              </a:rPr>
              <a:t>acepto </a:t>
            </a:r>
            <a:r>
              <a:rPr sz="1800" i="1" dirty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z="1800" i="1" spc="-13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0066"/>
                </a:solidFill>
                <a:latin typeface="Calibri"/>
                <a:cs typeface="Calibri"/>
              </a:rPr>
              <a:t>no.</a:t>
            </a:r>
          </a:p>
          <a:p>
            <a:pPr marL="147320"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60020">
              <a:lnSpc>
                <a:spcPct val="100000"/>
              </a:lnSpc>
            </a:pPr>
            <a:r>
              <a:rPr sz="1800" dirty="0"/>
              <a:t>Concebir un plan, </a:t>
            </a:r>
            <a:r>
              <a:rPr sz="1800" spc="-5" dirty="0"/>
              <a:t>procedimiento </a:t>
            </a:r>
            <a:r>
              <a:rPr sz="1800" dirty="0"/>
              <a:t>o </a:t>
            </a:r>
            <a:r>
              <a:rPr sz="1800" spc="-5" dirty="0"/>
              <a:t>medio </a:t>
            </a:r>
            <a:r>
              <a:rPr sz="1800" spc="-15" dirty="0"/>
              <a:t>para</a:t>
            </a:r>
            <a:r>
              <a:rPr sz="1800" spc="-180" dirty="0"/>
              <a:t> </a:t>
            </a:r>
            <a:r>
              <a:rPr sz="1800" spc="-10" dirty="0"/>
              <a:t>algo:</a:t>
            </a:r>
          </a:p>
          <a:p>
            <a:pPr marL="160020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pensaba </a:t>
            </a:r>
            <a:r>
              <a:rPr sz="1800" i="1" spc="-5" dirty="0">
                <a:latin typeface="Calibri"/>
                <a:cs typeface="Calibri"/>
              </a:rPr>
              <a:t>en </a:t>
            </a:r>
            <a:r>
              <a:rPr sz="1800" i="1" dirty="0">
                <a:latin typeface="Calibri"/>
                <a:cs typeface="Calibri"/>
              </a:rPr>
              <a:t>la </a:t>
            </a:r>
            <a:r>
              <a:rPr sz="1800" i="1" spc="-10" dirty="0">
                <a:latin typeface="Calibri"/>
                <a:cs typeface="Calibri"/>
              </a:rPr>
              <a:t>forma </a:t>
            </a:r>
            <a:r>
              <a:rPr sz="1800" i="1" dirty="0">
                <a:latin typeface="Calibri"/>
                <a:cs typeface="Calibri"/>
              </a:rPr>
              <a:t>de</a:t>
            </a:r>
            <a:r>
              <a:rPr sz="1800" i="1" spc="-10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decírselo.</a:t>
            </a:r>
          </a:p>
          <a:p>
            <a:pPr marL="147320">
              <a:lnSpc>
                <a:spcPct val="100000"/>
              </a:lnSpc>
              <a:spcBef>
                <a:spcPts val="1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60020">
              <a:lnSpc>
                <a:spcPct val="100000"/>
              </a:lnSpc>
            </a:pPr>
            <a:r>
              <a:rPr sz="1800" spc="-45" dirty="0">
                <a:solidFill>
                  <a:srgbClr val="FF0066"/>
                </a:solidFill>
              </a:rPr>
              <a:t>Tener </a:t>
            </a:r>
            <a:r>
              <a:rPr sz="1800" spc="-5" dirty="0">
                <a:solidFill>
                  <a:srgbClr val="FF0066"/>
                </a:solidFill>
              </a:rPr>
              <a:t>intención </a:t>
            </a:r>
            <a:r>
              <a:rPr sz="1800" dirty="0">
                <a:solidFill>
                  <a:srgbClr val="FF0066"/>
                </a:solidFill>
              </a:rPr>
              <a:t>de lo que se</a:t>
            </a:r>
            <a:r>
              <a:rPr sz="1800" spc="-90" dirty="0">
                <a:solidFill>
                  <a:srgbClr val="FF0066"/>
                </a:solidFill>
              </a:rPr>
              <a:t> </a:t>
            </a:r>
            <a:r>
              <a:rPr sz="1800" spc="-15" dirty="0">
                <a:solidFill>
                  <a:srgbClr val="FF0066"/>
                </a:solidFill>
              </a:rPr>
              <a:t>expresa:</a:t>
            </a:r>
          </a:p>
          <a:p>
            <a:pPr marL="160020">
              <a:lnSpc>
                <a:spcPct val="100000"/>
              </a:lnSpc>
            </a:pPr>
            <a:r>
              <a:rPr sz="1800" i="1" spc="-10" dirty="0">
                <a:solidFill>
                  <a:srgbClr val="FF0066"/>
                </a:solidFill>
                <a:latin typeface="Calibri"/>
                <a:cs typeface="Calibri"/>
              </a:rPr>
              <a:t>hoy </a:t>
            </a:r>
            <a:r>
              <a:rPr sz="1800" i="1" spc="-5" dirty="0">
                <a:solidFill>
                  <a:srgbClr val="FF0066"/>
                </a:solidFill>
                <a:latin typeface="Calibri"/>
                <a:cs typeface="Calibri"/>
              </a:rPr>
              <a:t>no pienso</a:t>
            </a:r>
            <a:r>
              <a:rPr sz="1800" i="1" spc="-110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z="1800" i="1" spc="-30" dirty="0">
                <a:solidFill>
                  <a:srgbClr val="FF0066"/>
                </a:solidFill>
                <a:latin typeface="Calibri"/>
                <a:cs typeface="Calibri"/>
              </a:rPr>
              <a:t>salir.</a:t>
            </a:r>
          </a:p>
        </p:txBody>
      </p:sp>
      <p:sp>
        <p:nvSpPr>
          <p:cNvPr id="6" name="object 6"/>
          <p:cNvSpPr/>
          <p:nvPr/>
        </p:nvSpPr>
        <p:spPr>
          <a:xfrm>
            <a:off x="6671256" y="3400023"/>
            <a:ext cx="3018378" cy="20999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650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19"/>
            <a:ext cx="1051560" cy="1197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00231" y="3047"/>
            <a:ext cx="1191768" cy="798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7135" y="992243"/>
            <a:ext cx="10515600" cy="853566"/>
          </a:xfrm>
          <a:prstGeom prst="rect">
            <a:avLst/>
          </a:prstGeom>
        </p:spPr>
        <p:txBody>
          <a:bodyPr vert="horz" wrap="square" lIns="0" tIns="235711" rIns="0" bIns="0" rtlCol="0">
            <a:spAutoFit/>
          </a:bodyPr>
          <a:lstStyle/>
          <a:p>
            <a:pPr marL="1968500" algn="ctr">
              <a:lnSpc>
                <a:spcPct val="100000"/>
              </a:lnSpc>
            </a:pPr>
            <a:r>
              <a:rPr sz="4000" spc="-5" dirty="0">
                <a:solidFill>
                  <a:srgbClr val="FFC000"/>
                </a:solidFill>
              </a:rPr>
              <a:t>¿QUÉ </a:t>
            </a:r>
            <a:r>
              <a:rPr sz="4000" dirty="0">
                <a:solidFill>
                  <a:srgbClr val="FFC000"/>
                </a:solidFill>
              </a:rPr>
              <a:t>ES</a:t>
            </a:r>
            <a:r>
              <a:rPr sz="4000" spc="-85" dirty="0">
                <a:solidFill>
                  <a:srgbClr val="FFC000"/>
                </a:solidFill>
              </a:rPr>
              <a:t> </a:t>
            </a:r>
            <a:r>
              <a:rPr sz="4000" spc="-5" dirty="0">
                <a:solidFill>
                  <a:srgbClr val="FFC000"/>
                </a:solidFill>
              </a:rPr>
              <a:t>PENSAR?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1448429" y="1880467"/>
            <a:ext cx="9742805" cy="3046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pc="-50" dirty="0">
                <a:solidFill>
                  <a:srgbClr val="FF0066"/>
                </a:solidFill>
                <a:latin typeface="Calibri"/>
                <a:cs typeface="Calibri"/>
              </a:rPr>
              <a:t>Tener </a:t>
            </a:r>
            <a:r>
              <a:rPr spc="-5" dirty="0">
                <a:solidFill>
                  <a:srgbClr val="FF0066"/>
                </a:solidFill>
                <a:latin typeface="Calibri"/>
                <a:cs typeface="Calibri"/>
              </a:rPr>
              <a:t>alguien una opinión </a:t>
            </a:r>
            <a:r>
              <a:rPr spc="-10" dirty="0">
                <a:solidFill>
                  <a:srgbClr val="FF0066"/>
                </a:solidFill>
                <a:latin typeface="Calibri"/>
                <a:cs typeface="Calibri"/>
              </a:rPr>
              <a:t>sobre algo </a:t>
            </a:r>
            <a:r>
              <a:rPr spc="-5" dirty="0">
                <a:solidFill>
                  <a:srgbClr val="FF0066"/>
                </a:solidFill>
                <a:latin typeface="Calibri"/>
                <a:cs typeface="Calibri"/>
              </a:rPr>
              <a:t>o</a:t>
            </a:r>
            <a:r>
              <a:rPr spc="6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spc="-15" dirty="0">
                <a:solidFill>
                  <a:srgbClr val="FF0066"/>
                </a:solidFill>
                <a:latin typeface="Calibri"/>
                <a:cs typeface="Calibri"/>
              </a:rPr>
              <a:t>manifestarla:</a:t>
            </a:r>
            <a:endParaRPr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i="1" spc="-10" dirty="0">
                <a:solidFill>
                  <a:srgbClr val="FF0066"/>
                </a:solidFill>
                <a:latin typeface="Calibri"/>
                <a:cs typeface="Calibri"/>
              </a:rPr>
              <a:t>yo </a:t>
            </a:r>
            <a:r>
              <a:rPr i="1" spc="-5" dirty="0">
                <a:solidFill>
                  <a:srgbClr val="FF0066"/>
                </a:solidFill>
                <a:latin typeface="Calibri"/>
                <a:cs typeface="Calibri"/>
              </a:rPr>
              <a:t>pienso </a:t>
            </a:r>
            <a:r>
              <a:rPr i="1" dirty="0">
                <a:solidFill>
                  <a:srgbClr val="FF0066"/>
                </a:solidFill>
                <a:latin typeface="Calibri"/>
                <a:cs typeface="Calibri"/>
              </a:rPr>
              <a:t>que </a:t>
            </a:r>
            <a:r>
              <a:rPr i="1" spc="-5" dirty="0">
                <a:solidFill>
                  <a:srgbClr val="FF0066"/>
                </a:solidFill>
                <a:latin typeface="Calibri"/>
                <a:cs typeface="Calibri"/>
              </a:rPr>
              <a:t>no </a:t>
            </a:r>
            <a:r>
              <a:rPr i="1" dirty="0">
                <a:solidFill>
                  <a:srgbClr val="FF0066"/>
                </a:solidFill>
                <a:latin typeface="Calibri"/>
                <a:cs typeface="Calibri"/>
              </a:rPr>
              <a:t>tienes</a:t>
            </a:r>
            <a:r>
              <a:rPr i="1" spc="-85" dirty="0">
                <a:solidFill>
                  <a:srgbClr val="FF0066"/>
                </a:solidFill>
                <a:latin typeface="Calibri"/>
                <a:cs typeface="Calibri"/>
              </a:rPr>
              <a:t> </a:t>
            </a:r>
            <a:r>
              <a:rPr i="1" spc="-15" dirty="0">
                <a:solidFill>
                  <a:srgbClr val="FF0066"/>
                </a:solidFill>
                <a:latin typeface="Calibri"/>
                <a:cs typeface="Calibri"/>
              </a:rPr>
              <a:t>razón.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b="1" spc="-5" dirty="0">
                <a:latin typeface="Calibri"/>
                <a:cs typeface="Calibri"/>
              </a:rPr>
              <a:t>ni </a:t>
            </a:r>
            <a:r>
              <a:rPr b="1" spc="-10" dirty="0">
                <a:latin typeface="Calibri"/>
                <a:cs typeface="Calibri"/>
              </a:rPr>
              <a:t>pensarlo </a:t>
            </a:r>
            <a:r>
              <a:rPr spc="-5" dirty="0">
                <a:latin typeface="Calibri"/>
                <a:cs typeface="Calibri"/>
              </a:rPr>
              <a:t>loc. </a:t>
            </a:r>
            <a:r>
              <a:rPr spc="-15" dirty="0">
                <a:latin typeface="Calibri"/>
                <a:cs typeface="Calibri"/>
              </a:rPr>
              <a:t>De </a:t>
            </a:r>
            <a:r>
              <a:rPr spc="-5" dirty="0">
                <a:latin typeface="Calibri"/>
                <a:cs typeface="Calibri"/>
              </a:rPr>
              <a:t>ninguna </a:t>
            </a:r>
            <a:r>
              <a:rPr spc="-10" dirty="0">
                <a:latin typeface="Calibri"/>
                <a:cs typeface="Calibri"/>
              </a:rPr>
              <a:t>manera, </a:t>
            </a:r>
            <a:r>
              <a:rPr spc="-15" dirty="0">
                <a:latin typeface="Calibri"/>
                <a:cs typeface="Calibri"/>
              </a:rPr>
              <a:t>rotundamente </a:t>
            </a:r>
            <a:r>
              <a:rPr spc="-25" dirty="0">
                <a:latin typeface="Calibri"/>
                <a:cs typeface="Calibri"/>
              </a:rPr>
              <a:t>no, </a:t>
            </a:r>
            <a:r>
              <a:rPr spc="-5" dirty="0">
                <a:latin typeface="Calibri"/>
                <a:cs typeface="Calibri"/>
              </a:rPr>
              <a:t>en </a:t>
            </a:r>
            <a:r>
              <a:rPr spc="-20" dirty="0">
                <a:latin typeface="Calibri"/>
                <a:cs typeface="Calibri"/>
              </a:rPr>
              <a:t>forma </a:t>
            </a:r>
            <a:r>
              <a:rPr spc="-5" dirty="0">
                <a:latin typeface="Calibri"/>
                <a:cs typeface="Calibri"/>
              </a:rPr>
              <a:t>alguna.  </a:t>
            </a:r>
            <a:endParaRPr lang="es-CO" spc="-5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b="1" spc="-10" dirty="0" err="1" smtClean="0">
                <a:latin typeface="Calibri"/>
                <a:cs typeface="Calibri"/>
              </a:rPr>
              <a:t>pensar</a:t>
            </a:r>
            <a:r>
              <a:rPr b="1" spc="-10" dirty="0" smtClean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mal </a:t>
            </a:r>
            <a:r>
              <a:rPr spc="-5" dirty="0">
                <a:latin typeface="Calibri"/>
                <a:cs typeface="Calibri"/>
              </a:rPr>
              <a:t>o </a:t>
            </a:r>
            <a:r>
              <a:rPr b="1" spc="-5" dirty="0">
                <a:latin typeface="Calibri"/>
                <a:cs typeface="Calibri"/>
              </a:rPr>
              <a:t>bien </a:t>
            </a:r>
            <a:r>
              <a:rPr spc="-5" dirty="0">
                <a:latin typeface="Calibri"/>
                <a:cs typeface="Calibri"/>
              </a:rPr>
              <a:t>loc. </a:t>
            </a:r>
            <a:r>
              <a:rPr spc="-15" dirty="0">
                <a:latin typeface="Calibri"/>
                <a:cs typeface="Calibri"/>
              </a:rPr>
              <a:t>Interpretar </a:t>
            </a:r>
            <a:r>
              <a:rPr spc="-20" dirty="0">
                <a:latin typeface="Calibri"/>
                <a:cs typeface="Calibri"/>
              </a:rPr>
              <a:t>negativa </a:t>
            </a:r>
            <a:r>
              <a:rPr spc="-5" dirty="0">
                <a:latin typeface="Calibri"/>
                <a:cs typeface="Calibri"/>
              </a:rPr>
              <a:t>o </a:t>
            </a:r>
            <a:r>
              <a:rPr spc="-15" dirty="0">
                <a:latin typeface="Calibri"/>
                <a:cs typeface="Calibri"/>
              </a:rPr>
              <a:t>positivamente </a:t>
            </a:r>
            <a:r>
              <a:rPr spc="-5" dirty="0">
                <a:latin typeface="Calibri"/>
                <a:cs typeface="Calibri"/>
              </a:rPr>
              <a:t>las acciones  o las </a:t>
            </a:r>
            <a:r>
              <a:rPr spc="-10" dirty="0">
                <a:latin typeface="Calibri"/>
                <a:cs typeface="Calibri"/>
              </a:rPr>
              <a:t>palabras de </a:t>
            </a:r>
            <a:r>
              <a:rPr spc="-5" dirty="0">
                <a:latin typeface="Calibri"/>
                <a:cs typeface="Calibri"/>
              </a:rPr>
              <a:t>una </a:t>
            </a:r>
            <a:r>
              <a:rPr spc="-15" dirty="0">
                <a:latin typeface="Calibri"/>
                <a:cs typeface="Calibri"/>
              </a:rPr>
              <a:t>persona, </a:t>
            </a:r>
            <a:r>
              <a:rPr spc="-10" dirty="0">
                <a:latin typeface="Calibri"/>
                <a:cs typeface="Calibri"/>
              </a:rPr>
              <a:t>desconfiando de </a:t>
            </a:r>
            <a:r>
              <a:rPr spc="-5" dirty="0">
                <a:latin typeface="Calibri"/>
                <a:cs typeface="Calibri"/>
              </a:rPr>
              <a:t>ellas o</a:t>
            </a:r>
            <a:r>
              <a:rPr spc="8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no:</a:t>
            </a:r>
            <a:endParaRPr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i="1" spc="-5" dirty="0">
                <a:latin typeface="Calibri"/>
                <a:cs typeface="Calibri"/>
              </a:rPr>
              <a:t>no pienses mal, </a:t>
            </a:r>
            <a:r>
              <a:rPr i="1" dirty="0">
                <a:latin typeface="Calibri"/>
                <a:cs typeface="Calibri"/>
              </a:rPr>
              <a:t>que </a:t>
            </a:r>
            <a:r>
              <a:rPr i="1" spc="-5" dirty="0">
                <a:latin typeface="Calibri"/>
                <a:cs typeface="Calibri"/>
              </a:rPr>
              <a:t>no </a:t>
            </a:r>
            <a:r>
              <a:rPr i="1" spc="-20" dirty="0">
                <a:latin typeface="Calibri"/>
                <a:cs typeface="Calibri"/>
              </a:rPr>
              <a:t>voy </a:t>
            </a:r>
            <a:r>
              <a:rPr i="1" spc="-5" dirty="0">
                <a:latin typeface="Calibri"/>
                <a:cs typeface="Calibri"/>
              </a:rPr>
              <a:t>a</a:t>
            </a:r>
            <a:r>
              <a:rPr i="1" spc="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engañarte.</a:t>
            </a:r>
            <a:endParaRPr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b="1" spc="-5" dirty="0">
                <a:latin typeface="Calibri"/>
                <a:cs typeface="Calibri"/>
              </a:rPr>
              <a:t>sin </a:t>
            </a:r>
            <a:r>
              <a:rPr b="1" spc="-10" dirty="0">
                <a:latin typeface="Calibri"/>
                <a:cs typeface="Calibri"/>
              </a:rPr>
              <a:t>pensar </a:t>
            </a:r>
            <a:r>
              <a:rPr spc="-5" dirty="0">
                <a:latin typeface="Calibri"/>
                <a:cs typeface="Calibri"/>
              </a:rPr>
              <a:t>loc. </a:t>
            </a:r>
            <a:r>
              <a:rPr spc="-55" dirty="0">
                <a:latin typeface="Calibri"/>
                <a:cs typeface="Calibri"/>
              </a:rPr>
              <a:t>adv. </a:t>
            </a:r>
            <a:r>
              <a:rPr spc="-15" dirty="0">
                <a:latin typeface="Calibri"/>
                <a:cs typeface="Calibri"/>
              </a:rPr>
              <a:t>De </a:t>
            </a:r>
            <a:r>
              <a:rPr spc="-10" dirty="0">
                <a:latin typeface="Calibri"/>
                <a:cs typeface="Calibri"/>
              </a:rPr>
              <a:t>improviso </a:t>
            </a:r>
            <a:r>
              <a:rPr spc="-5" dirty="0">
                <a:latin typeface="Calibri"/>
                <a:cs typeface="Calibri"/>
              </a:rPr>
              <a:t>o</a:t>
            </a:r>
            <a:r>
              <a:rPr spc="18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inesperadamente:</a:t>
            </a:r>
            <a:endParaRPr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i="1" spc="-5" dirty="0">
                <a:latin typeface="Calibri"/>
                <a:cs typeface="Calibri"/>
              </a:rPr>
              <a:t>lo </a:t>
            </a:r>
            <a:r>
              <a:rPr i="1" spc="-10" dirty="0">
                <a:latin typeface="Calibri"/>
                <a:cs typeface="Calibri"/>
              </a:rPr>
              <a:t>hizo sin</a:t>
            </a:r>
            <a:r>
              <a:rPr i="1" spc="-35" dirty="0">
                <a:latin typeface="Calibri"/>
                <a:cs typeface="Calibri"/>
              </a:rPr>
              <a:t> pensar.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b="1" spc="-15" dirty="0">
                <a:solidFill>
                  <a:srgbClr val="00CC00"/>
                </a:solidFill>
                <a:latin typeface="Calibri"/>
                <a:cs typeface="Calibri"/>
              </a:rPr>
              <a:t>Irreg. </a:t>
            </a:r>
            <a:r>
              <a:rPr spc="-5" dirty="0">
                <a:solidFill>
                  <a:srgbClr val="00CC00"/>
                </a:solidFill>
                <a:latin typeface="Calibri"/>
                <a:cs typeface="Calibri"/>
              </a:rPr>
              <a:t>Se </a:t>
            </a:r>
            <a:r>
              <a:rPr spc="-10" dirty="0">
                <a:solidFill>
                  <a:srgbClr val="00CC00"/>
                </a:solidFill>
                <a:latin typeface="Calibri"/>
                <a:cs typeface="Calibri"/>
              </a:rPr>
              <a:t>conj. </a:t>
            </a:r>
            <a:r>
              <a:rPr spc="-15" dirty="0">
                <a:solidFill>
                  <a:srgbClr val="00CC00"/>
                </a:solidFill>
                <a:latin typeface="Calibri"/>
                <a:cs typeface="Calibri"/>
              </a:rPr>
              <a:t>como</a:t>
            </a:r>
            <a:r>
              <a:rPr spc="90" dirty="0">
                <a:solidFill>
                  <a:srgbClr val="00CC00"/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rgbClr val="00CC00"/>
                </a:solidFill>
                <a:latin typeface="Calibri"/>
                <a:cs typeface="Calibri"/>
              </a:rPr>
              <a:t>acertar</a:t>
            </a:r>
            <a:r>
              <a:rPr spc="-20" dirty="0">
                <a:solidFill>
                  <a:srgbClr val="00CC00"/>
                </a:solidFill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56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19"/>
            <a:ext cx="1051560" cy="1197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00231" y="3047"/>
            <a:ext cx="1191768" cy="798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4631" y="1253156"/>
            <a:ext cx="10515600" cy="1325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4630">
              <a:lnSpc>
                <a:spcPct val="100000"/>
              </a:lnSpc>
            </a:pPr>
            <a:r>
              <a:rPr sz="6000" i="1" spc="-5" dirty="0">
                <a:solidFill>
                  <a:srgbClr val="FF0066"/>
                </a:solidFill>
                <a:latin typeface="Brush Script MT"/>
                <a:cs typeface="Brush Script MT"/>
              </a:rPr>
              <a:t>¿Qué </a:t>
            </a:r>
            <a:r>
              <a:rPr sz="6000" i="1" dirty="0">
                <a:solidFill>
                  <a:srgbClr val="FF0066"/>
                </a:solidFill>
                <a:latin typeface="Brush Script MT"/>
                <a:cs typeface="Brush Script MT"/>
              </a:rPr>
              <a:t>es</a:t>
            </a:r>
            <a:r>
              <a:rPr sz="6000" i="1" spc="-45" dirty="0">
                <a:solidFill>
                  <a:srgbClr val="FF0066"/>
                </a:solidFill>
                <a:latin typeface="Brush Script MT"/>
                <a:cs typeface="Brush Script MT"/>
              </a:rPr>
              <a:t> </a:t>
            </a:r>
            <a:r>
              <a:rPr sz="6000" i="1" spc="-5" dirty="0">
                <a:solidFill>
                  <a:srgbClr val="FF0066"/>
                </a:solidFill>
                <a:latin typeface="Brush Script MT"/>
                <a:cs typeface="Brush Script MT"/>
              </a:rPr>
              <a:t>comprender?</a:t>
            </a:r>
            <a:endParaRPr sz="6000" dirty="0">
              <a:latin typeface="Brush Script MT"/>
              <a:cs typeface="Brush Script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" y="2357898"/>
            <a:ext cx="7438221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40" dirty="0">
                <a:solidFill>
                  <a:srgbClr val="00CC00"/>
                </a:solidFill>
                <a:latin typeface="Calibri"/>
                <a:cs typeface="Calibri"/>
              </a:rPr>
              <a:t>Contener, </a:t>
            </a:r>
            <a:r>
              <a:rPr sz="2000" b="1" spc="-5" dirty="0">
                <a:solidFill>
                  <a:srgbClr val="00CC00"/>
                </a:solidFill>
                <a:latin typeface="Calibri"/>
                <a:cs typeface="Calibri"/>
              </a:rPr>
              <a:t>incluir </a:t>
            </a:r>
            <a:r>
              <a:rPr sz="2000" b="1" spc="-10" dirty="0">
                <a:solidFill>
                  <a:srgbClr val="00CC00"/>
                </a:solidFill>
                <a:latin typeface="Calibri"/>
                <a:cs typeface="Calibri"/>
              </a:rPr>
              <a:t>en </a:t>
            </a:r>
            <a:r>
              <a:rPr sz="2000" b="1" spc="-5" dirty="0">
                <a:solidFill>
                  <a:srgbClr val="00CC00"/>
                </a:solidFill>
                <a:latin typeface="Calibri"/>
                <a:cs typeface="Calibri"/>
              </a:rPr>
              <a:t>sí </a:t>
            </a:r>
            <a:r>
              <a:rPr sz="2000" b="1" spc="-10" dirty="0">
                <a:solidFill>
                  <a:srgbClr val="00CC00"/>
                </a:solidFill>
                <a:latin typeface="Calibri"/>
                <a:cs typeface="Calibri"/>
              </a:rPr>
              <a:t>alguna</a:t>
            </a:r>
            <a:r>
              <a:rPr sz="2000" b="1" spc="170" dirty="0">
                <a:solidFill>
                  <a:srgbClr val="00CC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CC00"/>
                </a:solidFill>
                <a:latin typeface="Calibri"/>
                <a:cs typeface="Calibri"/>
              </a:rPr>
              <a:t>cosa: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00CC00"/>
                </a:solidFill>
                <a:latin typeface="Calibri"/>
                <a:cs typeface="Calibri"/>
              </a:rPr>
              <a:t>la </a:t>
            </a:r>
            <a:r>
              <a:rPr sz="2000" b="1" i="1" spc="-15" dirty="0">
                <a:solidFill>
                  <a:srgbClr val="00CC00"/>
                </a:solidFill>
                <a:latin typeface="Calibri"/>
                <a:cs typeface="Calibri"/>
              </a:rPr>
              <a:t>finca comprende </a:t>
            </a:r>
            <a:r>
              <a:rPr sz="2000" b="1" i="1" spc="-10" dirty="0">
                <a:solidFill>
                  <a:srgbClr val="00CC00"/>
                </a:solidFill>
                <a:latin typeface="Calibri"/>
                <a:cs typeface="Calibri"/>
              </a:rPr>
              <a:t>un </a:t>
            </a:r>
            <a:r>
              <a:rPr sz="2000" b="1" i="1" spc="-25" dirty="0">
                <a:solidFill>
                  <a:srgbClr val="00CC00"/>
                </a:solidFill>
                <a:latin typeface="Calibri"/>
                <a:cs typeface="Calibri"/>
              </a:rPr>
              <a:t>coto </a:t>
            </a:r>
            <a:r>
              <a:rPr sz="2000" b="1" i="1" spc="-5" dirty="0">
                <a:solidFill>
                  <a:srgbClr val="00CC00"/>
                </a:solidFill>
                <a:latin typeface="Calibri"/>
                <a:cs typeface="Calibri"/>
              </a:rPr>
              <a:t>de </a:t>
            </a:r>
            <a:r>
              <a:rPr sz="2000" b="1" i="1" spc="-30" dirty="0">
                <a:solidFill>
                  <a:srgbClr val="00CC00"/>
                </a:solidFill>
                <a:latin typeface="Calibri"/>
                <a:cs typeface="Calibri"/>
              </a:rPr>
              <a:t>caza </a:t>
            </a:r>
            <a:r>
              <a:rPr sz="2000" b="1" i="1" spc="-5" dirty="0">
                <a:solidFill>
                  <a:srgbClr val="00CC00"/>
                </a:solidFill>
                <a:latin typeface="Calibri"/>
                <a:cs typeface="Calibri"/>
              </a:rPr>
              <a:t>y </a:t>
            </a:r>
            <a:r>
              <a:rPr sz="2000" b="1" i="1" spc="-10" dirty="0">
                <a:solidFill>
                  <a:srgbClr val="00CC00"/>
                </a:solidFill>
                <a:latin typeface="Calibri"/>
                <a:cs typeface="Calibri"/>
              </a:rPr>
              <a:t>un </a:t>
            </a:r>
            <a:r>
              <a:rPr sz="2000" b="1" i="1" spc="-5" dirty="0">
                <a:solidFill>
                  <a:srgbClr val="00CC00"/>
                </a:solidFill>
                <a:latin typeface="Calibri"/>
                <a:cs typeface="Calibri"/>
              </a:rPr>
              <a:t>lago</a:t>
            </a:r>
            <a:r>
              <a:rPr sz="2000" b="1" i="1" spc="315" dirty="0">
                <a:solidFill>
                  <a:srgbClr val="00CC00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00CC00"/>
                </a:solidFill>
                <a:latin typeface="Calibri"/>
                <a:cs typeface="Calibri"/>
              </a:rPr>
              <a:t>artificial.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35" dirty="0">
                <a:solidFill>
                  <a:srgbClr val="E9A327"/>
                </a:solidFill>
                <a:latin typeface="Calibri"/>
                <a:cs typeface="Calibri"/>
              </a:rPr>
              <a:t>Entender, alcanzar, </a:t>
            </a:r>
            <a:r>
              <a:rPr sz="2000" b="1" spc="-10" dirty="0">
                <a:solidFill>
                  <a:srgbClr val="E9A327"/>
                </a:solidFill>
                <a:latin typeface="Calibri"/>
                <a:cs typeface="Calibri"/>
              </a:rPr>
              <a:t>ser </a:t>
            </a:r>
            <a:r>
              <a:rPr sz="2000" b="1" spc="-15" dirty="0">
                <a:solidFill>
                  <a:srgbClr val="E9A327"/>
                </a:solidFill>
                <a:latin typeface="Calibri"/>
                <a:cs typeface="Calibri"/>
              </a:rPr>
              <a:t>capaz </a:t>
            </a:r>
            <a:r>
              <a:rPr sz="2000" b="1" spc="-5" dirty="0">
                <a:solidFill>
                  <a:srgbClr val="E9A327"/>
                </a:solidFill>
                <a:latin typeface="Calibri"/>
                <a:cs typeface="Calibri"/>
              </a:rPr>
              <a:t>de </a:t>
            </a:r>
            <a:r>
              <a:rPr sz="2000" b="1" spc="-15" dirty="0">
                <a:solidFill>
                  <a:srgbClr val="E9A327"/>
                </a:solidFill>
                <a:latin typeface="Calibri"/>
                <a:cs typeface="Calibri"/>
              </a:rPr>
              <a:t>conocer </a:t>
            </a:r>
            <a:r>
              <a:rPr sz="2000" b="1" spc="-5" dirty="0">
                <a:solidFill>
                  <a:srgbClr val="E9A327"/>
                </a:solidFill>
                <a:latin typeface="Calibri"/>
                <a:cs typeface="Calibri"/>
              </a:rPr>
              <a:t>una</a:t>
            </a:r>
            <a:r>
              <a:rPr sz="2000" b="1" spc="400" dirty="0">
                <a:solidFill>
                  <a:srgbClr val="E9A327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E9A327"/>
                </a:solidFill>
                <a:latin typeface="Calibri"/>
                <a:cs typeface="Calibri"/>
              </a:rPr>
              <a:t>cosa: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spc="-10" dirty="0">
                <a:solidFill>
                  <a:srgbClr val="E9A327"/>
                </a:solidFill>
                <a:latin typeface="Calibri"/>
                <a:cs typeface="Calibri"/>
              </a:rPr>
              <a:t>no </a:t>
            </a:r>
            <a:r>
              <a:rPr sz="2000" b="1" i="1" spc="-15" dirty="0">
                <a:solidFill>
                  <a:srgbClr val="E9A327"/>
                </a:solidFill>
                <a:latin typeface="Calibri"/>
                <a:cs typeface="Calibri"/>
              </a:rPr>
              <a:t>comprendo </a:t>
            </a:r>
            <a:r>
              <a:rPr sz="2000" b="1" i="1" spc="-5" dirty="0">
                <a:solidFill>
                  <a:srgbClr val="E9A327"/>
                </a:solidFill>
                <a:latin typeface="Calibri"/>
                <a:cs typeface="Calibri"/>
              </a:rPr>
              <a:t>lo que </a:t>
            </a:r>
            <a:r>
              <a:rPr sz="2000" b="1" i="1" spc="-10" dirty="0">
                <a:solidFill>
                  <a:srgbClr val="E9A327"/>
                </a:solidFill>
                <a:latin typeface="Calibri"/>
                <a:cs typeface="Calibri"/>
              </a:rPr>
              <a:t>me</a:t>
            </a:r>
            <a:r>
              <a:rPr sz="2000" b="1" i="1" spc="65" dirty="0">
                <a:solidFill>
                  <a:srgbClr val="E9A327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E9A327"/>
                </a:solidFill>
                <a:latin typeface="Calibri"/>
                <a:cs typeface="Calibri"/>
              </a:rPr>
              <a:t>dices.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20" dirty="0">
                <a:solidFill>
                  <a:srgbClr val="00CC00"/>
                </a:solidFill>
                <a:latin typeface="Calibri"/>
                <a:cs typeface="Calibri"/>
              </a:rPr>
              <a:t>Encontrar </a:t>
            </a:r>
            <a:r>
              <a:rPr sz="2000" b="1" spc="-10" dirty="0">
                <a:solidFill>
                  <a:srgbClr val="00CC00"/>
                </a:solidFill>
                <a:latin typeface="Calibri"/>
                <a:cs typeface="Calibri"/>
              </a:rPr>
              <a:t>justificados </a:t>
            </a:r>
            <a:r>
              <a:rPr sz="2000" b="1" spc="-5" dirty="0">
                <a:solidFill>
                  <a:srgbClr val="00CC00"/>
                </a:solidFill>
                <a:latin typeface="Calibri"/>
                <a:cs typeface="Calibri"/>
              </a:rPr>
              <a:t>o </a:t>
            </a:r>
            <a:r>
              <a:rPr sz="2000" b="1" spc="-20" dirty="0">
                <a:solidFill>
                  <a:srgbClr val="00CC00"/>
                </a:solidFill>
                <a:latin typeface="Calibri"/>
                <a:cs typeface="Calibri"/>
              </a:rPr>
              <a:t>razonables </a:t>
            </a:r>
            <a:r>
              <a:rPr sz="2000" b="1" spc="-5" dirty="0">
                <a:solidFill>
                  <a:srgbClr val="00CC00"/>
                </a:solidFill>
                <a:latin typeface="Calibri"/>
                <a:cs typeface="Calibri"/>
              </a:rPr>
              <a:t>los </a:t>
            </a:r>
            <a:r>
              <a:rPr sz="2000" b="1" spc="-15" dirty="0">
                <a:solidFill>
                  <a:srgbClr val="00CC00"/>
                </a:solidFill>
                <a:latin typeface="Calibri"/>
                <a:cs typeface="Calibri"/>
              </a:rPr>
              <a:t>actos </a:t>
            </a:r>
            <a:r>
              <a:rPr sz="2000" b="1" spc="-5" dirty="0">
                <a:solidFill>
                  <a:srgbClr val="00CC00"/>
                </a:solidFill>
                <a:latin typeface="Calibri"/>
                <a:cs typeface="Calibri"/>
              </a:rPr>
              <a:t>o </a:t>
            </a:r>
            <a:r>
              <a:rPr sz="2000" b="1" spc="-15" dirty="0">
                <a:solidFill>
                  <a:srgbClr val="00CC00"/>
                </a:solidFill>
                <a:latin typeface="Calibri"/>
                <a:cs typeface="Calibri"/>
              </a:rPr>
              <a:t>sentimientos </a:t>
            </a:r>
            <a:r>
              <a:rPr sz="2000" b="1" spc="-5" dirty="0">
                <a:solidFill>
                  <a:srgbClr val="00CC00"/>
                </a:solidFill>
                <a:latin typeface="Calibri"/>
                <a:cs typeface="Calibri"/>
              </a:rPr>
              <a:t>de</a:t>
            </a:r>
            <a:r>
              <a:rPr sz="2000" b="1" spc="385" dirty="0">
                <a:solidFill>
                  <a:srgbClr val="00CC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CC00"/>
                </a:solidFill>
                <a:latin typeface="Calibri"/>
                <a:cs typeface="Calibri"/>
              </a:rPr>
              <a:t>otro: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spc="-15" dirty="0">
                <a:solidFill>
                  <a:srgbClr val="00CC00"/>
                </a:solidFill>
                <a:latin typeface="Calibri"/>
                <a:cs typeface="Calibri"/>
              </a:rPr>
              <a:t>comprendo </a:t>
            </a:r>
            <a:r>
              <a:rPr sz="2000" b="1" i="1" spc="-10" dirty="0">
                <a:solidFill>
                  <a:srgbClr val="00CC00"/>
                </a:solidFill>
                <a:latin typeface="Calibri"/>
                <a:cs typeface="Calibri"/>
              </a:rPr>
              <a:t>tu</a:t>
            </a:r>
            <a:r>
              <a:rPr sz="2000" b="1" i="1" spc="25" dirty="0">
                <a:solidFill>
                  <a:srgbClr val="00CC00"/>
                </a:solidFill>
                <a:latin typeface="Calibri"/>
                <a:cs typeface="Calibri"/>
              </a:rPr>
              <a:t> </a:t>
            </a:r>
            <a:r>
              <a:rPr sz="2000" b="1" i="1" spc="-15" dirty="0">
                <a:solidFill>
                  <a:srgbClr val="00CC00"/>
                </a:solidFill>
                <a:latin typeface="Calibri"/>
                <a:cs typeface="Calibri"/>
              </a:rPr>
              <a:t>protesta.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6347" y="2578719"/>
            <a:ext cx="2107285" cy="15465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88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19"/>
            <a:ext cx="1051560" cy="1197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00231" y="3047"/>
            <a:ext cx="1191768" cy="798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12133" y="1720636"/>
            <a:ext cx="8397025" cy="4365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ángulo 4"/>
          <p:cNvSpPr/>
          <p:nvPr/>
        </p:nvSpPr>
        <p:spPr>
          <a:xfrm>
            <a:off x="1773721" y="766529"/>
            <a:ext cx="85043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B050"/>
                </a:solidFill>
              </a:rPr>
              <a:t>¿QUÉ ESTRATEGIAS USAMOS PARA ENSEÑAR  A PENSAR PARA COMPRENDER?</a:t>
            </a:r>
          </a:p>
        </p:txBody>
      </p:sp>
    </p:spTree>
    <p:extLst>
      <p:ext uri="{BB962C8B-B14F-4D97-AF65-F5344CB8AC3E}">
        <p14:creationId xmlns:p14="http://schemas.microsoft.com/office/powerpoint/2010/main" val="342419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19"/>
            <a:ext cx="1051560" cy="1197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00231" y="3047"/>
            <a:ext cx="1191768" cy="798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04876" y="2157272"/>
            <a:ext cx="4943653" cy="3354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  <a:tabLst>
                <a:tab pos="567055" algn="l"/>
                <a:tab pos="1179830" algn="l"/>
                <a:tab pos="3106420" algn="l"/>
                <a:tab pos="3884295" algn="l"/>
                <a:tab pos="5036820" algn="l"/>
                <a:tab pos="5536565" algn="l"/>
                <a:tab pos="8966200" algn="l"/>
              </a:tabLst>
            </a:pPr>
            <a:r>
              <a:rPr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	u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20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u</a:t>
            </a:r>
            <a:r>
              <a:rPr sz="2400" spc="-10" dirty="0">
                <a:latin typeface="Calibri"/>
                <a:cs typeface="Calibri"/>
              </a:rPr>
              <a:t>me</a:t>
            </a:r>
            <a:r>
              <a:rPr sz="2400" spc="-25" dirty="0">
                <a:latin typeface="Calibri"/>
                <a:cs typeface="Calibri"/>
              </a:rPr>
              <a:t>n</a:t>
            </a:r>
            <a:r>
              <a:rPr sz="2400" spc="-3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	qu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5" dirty="0" err="1" smtClean="0">
                <a:latin typeface="Calibri"/>
                <a:cs typeface="Calibri"/>
              </a:rPr>
              <a:t>f</a:t>
            </a:r>
            <a:r>
              <a:rPr sz="2400" spc="-5" dirty="0" err="1" smtClean="0">
                <a:latin typeface="Calibri"/>
                <a:cs typeface="Calibri"/>
              </a:rPr>
              <a:t>a</a:t>
            </a:r>
            <a:r>
              <a:rPr sz="2400" spc="0" dirty="0" err="1" smtClean="0">
                <a:latin typeface="Calibri"/>
                <a:cs typeface="Calibri"/>
              </a:rPr>
              <a:t>c</a:t>
            </a:r>
            <a:r>
              <a:rPr sz="2400" spc="-5" dirty="0" err="1" smtClean="0">
                <a:latin typeface="Calibri"/>
                <a:cs typeface="Calibri"/>
              </a:rPr>
              <a:t>il</a:t>
            </a:r>
            <a:r>
              <a:rPr sz="2400" dirty="0" err="1" smtClean="0">
                <a:latin typeface="Calibri"/>
                <a:cs typeface="Calibri"/>
              </a:rPr>
              <a:t>i</a:t>
            </a:r>
            <a:r>
              <a:rPr sz="2400" spc="-35" dirty="0" err="1" smtClean="0">
                <a:latin typeface="Calibri"/>
                <a:cs typeface="Calibri"/>
              </a:rPr>
              <a:t>t</a:t>
            </a:r>
            <a:r>
              <a:rPr sz="2400" spc="-5" dirty="0" err="1" smtClean="0">
                <a:latin typeface="Calibri"/>
                <a:cs typeface="Calibri"/>
              </a:rPr>
              <a:t>a</a:t>
            </a:r>
            <a:r>
              <a:rPr lang="es-CO" sz="2400" dirty="0">
                <a:latin typeface="Calibri"/>
                <a:cs typeface="Calibri"/>
              </a:rPr>
              <a:t> </a:t>
            </a:r>
            <a:r>
              <a:rPr sz="2400" dirty="0" smtClean="0">
                <a:latin typeface="Calibri"/>
                <a:cs typeface="Calibri"/>
              </a:rPr>
              <a:t>l</a:t>
            </a:r>
            <a:r>
              <a:rPr sz="2400" spc="-5" dirty="0" smtClean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1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ñ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n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spc="5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ap</a:t>
            </a:r>
            <a:r>
              <a:rPr sz="2400" spc="-2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spc="0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i</a:t>
            </a:r>
            <a:r>
              <a:rPr sz="2400" spc="-40" dirty="0">
                <a:latin typeface="Calibri"/>
                <a:cs typeface="Calibri"/>
              </a:rPr>
              <a:t>z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j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,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5" dirty="0">
                <a:latin typeface="Calibri"/>
                <a:cs typeface="Calibri"/>
              </a:rPr>
              <a:t>se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tabLst>
                <a:tab pos="2173605" algn="l"/>
                <a:tab pos="2813685" algn="l"/>
                <a:tab pos="3996690" algn="l"/>
                <a:tab pos="4408170" algn="l"/>
                <a:tab pos="5283200" algn="l"/>
                <a:tab pos="6557645" algn="l"/>
              </a:tabLst>
            </a:pPr>
            <a:r>
              <a:rPr sz="2400" spc="-15" dirty="0">
                <a:latin typeface="Calibri"/>
                <a:cs typeface="Calibri"/>
              </a:rPr>
              <a:t>caracteriza </a:t>
            </a:r>
            <a:r>
              <a:rPr sz="2400" spc="-10" dirty="0">
                <a:latin typeface="Calibri"/>
                <a:cs typeface="Calibri"/>
              </a:rPr>
              <a:t>por </a:t>
            </a:r>
            <a:r>
              <a:rPr sz="2400" spc="-5" dirty="0">
                <a:latin typeface="Calibri"/>
                <a:cs typeface="Calibri"/>
              </a:rPr>
              <a:t>despertar </a:t>
            </a:r>
            <a:r>
              <a:rPr sz="2400" dirty="0">
                <a:latin typeface="Calibri"/>
                <a:cs typeface="Calibri"/>
              </a:rPr>
              <a:t>el </a:t>
            </a:r>
            <a:r>
              <a:rPr sz="2400" spc="-15" dirty="0">
                <a:latin typeface="Calibri"/>
                <a:cs typeface="Calibri"/>
              </a:rPr>
              <a:t>interés </a:t>
            </a:r>
            <a:r>
              <a:rPr sz="2400" spc="-5" dirty="0">
                <a:latin typeface="Calibri"/>
                <a:cs typeface="Calibri"/>
              </a:rPr>
              <a:t>del </a:t>
            </a:r>
            <a:r>
              <a:rPr sz="2400" spc="-10" dirty="0">
                <a:latin typeface="Calibri"/>
                <a:cs typeface="Calibri"/>
              </a:rPr>
              <a:t>estudiante adaptándose </a:t>
            </a:r>
            <a:r>
              <a:rPr sz="2400" spc="-5" dirty="0">
                <a:latin typeface="Calibri"/>
                <a:cs typeface="Calibri"/>
              </a:rPr>
              <a:t>a</a:t>
            </a:r>
            <a:r>
              <a:rPr sz="2400" spc="300" dirty="0">
                <a:latin typeface="Calibri"/>
                <a:cs typeface="Calibri"/>
              </a:rPr>
              <a:t> </a:t>
            </a:r>
            <a:r>
              <a:rPr sz="2400" dirty="0" err="1" smtClean="0">
                <a:latin typeface="Calibri"/>
                <a:cs typeface="Calibri"/>
              </a:rPr>
              <a:t>sus</a:t>
            </a:r>
            <a:r>
              <a:rPr lang="es-CO" sz="2400" dirty="0" smtClean="0">
                <a:latin typeface="Calibri"/>
                <a:cs typeface="Calibri"/>
              </a:rPr>
              <a:t> </a:t>
            </a:r>
            <a:r>
              <a:rPr lang="es-CO" sz="2400" spc="-25" dirty="0" smtClean="0">
                <a:cs typeface="Calibri"/>
              </a:rPr>
              <a:t>c</a:t>
            </a:r>
            <a:r>
              <a:rPr lang="es-CO" sz="2400" spc="-5" dirty="0" smtClean="0">
                <a:cs typeface="Calibri"/>
              </a:rPr>
              <a:t>a</a:t>
            </a:r>
            <a:r>
              <a:rPr lang="es-CO" sz="2400" spc="-45" dirty="0" smtClean="0">
                <a:cs typeface="Calibri"/>
              </a:rPr>
              <a:t>r</a:t>
            </a:r>
            <a:r>
              <a:rPr lang="es-CO" sz="2400" spc="-5" dirty="0" smtClean="0">
                <a:cs typeface="Calibri"/>
              </a:rPr>
              <a:t>a</a:t>
            </a:r>
            <a:r>
              <a:rPr lang="es-CO" sz="2400" dirty="0" smtClean="0">
                <a:cs typeface="Calibri"/>
              </a:rPr>
              <a:t>c</a:t>
            </a:r>
            <a:r>
              <a:rPr lang="es-CO" sz="2400" spc="-35" dirty="0" smtClean="0">
                <a:cs typeface="Calibri"/>
              </a:rPr>
              <a:t>t</a:t>
            </a:r>
            <a:r>
              <a:rPr lang="es-CO" sz="2400" spc="-5" dirty="0" smtClean="0">
                <a:cs typeface="Calibri"/>
              </a:rPr>
              <a:t>e</a:t>
            </a:r>
            <a:r>
              <a:rPr lang="es-CO" sz="2400" dirty="0" smtClean="0">
                <a:cs typeface="Calibri"/>
              </a:rPr>
              <a:t>r</a:t>
            </a:r>
            <a:r>
              <a:rPr lang="es-CO" sz="2400" spc="-5" dirty="0" smtClean="0">
                <a:cs typeface="Calibri"/>
              </a:rPr>
              <a:t>í</a:t>
            </a:r>
            <a:r>
              <a:rPr lang="es-CO" sz="2400" spc="-35" dirty="0" smtClean="0">
                <a:cs typeface="Calibri"/>
              </a:rPr>
              <a:t>s</a:t>
            </a:r>
            <a:r>
              <a:rPr lang="es-CO" sz="2400" spc="-5" dirty="0" smtClean="0">
                <a:cs typeface="Calibri"/>
              </a:rPr>
              <a:t>ti</a:t>
            </a:r>
            <a:r>
              <a:rPr lang="es-CO" sz="2400" spc="-25" dirty="0" smtClean="0">
                <a:cs typeface="Calibri"/>
              </a:rPr>
              <a:t>c</a:t>
            </a:r>
            <a:r>
              <a:rPr lang="es-CO" sz="2400" spc="-5" dirty="0" smtClean="0">
                <a:cs typeface="Calibri"/>
              </a:rPr>
              <a:t>as,</a:t>
            </a:r>
            <a:r>
              <a:rPr lang="es-CO" sz="2400" dirty="0" smtClean="0">
                <a:latin typeface="Calibri"/>
                <a:cs typeface="Calibri"/>
              </a:rPr>
              <a:t>  </a:t>
            </a:r>
            <a:r>
              <a:rPr lang="es-CO" sz="2400" spc="-5" dirty="0">
                <a:cs typeface="Calibri"/>
              </a:rPr>
              <a:t>por	</a:t>
            </a:r>
            <a:r>
              <a:rPr lang="es-CO" sz="2400" spc="-10" dirty="0" smtClean="0">
                <a:cs typeface="Calibri"/>
              </a:rPr>
              <a:t>ser sencillo, po</a:t>
            </a:r>
            <a:r>
              <a:rPr lang="es-CO" sz="2400" spc="-5" dirty="0" smtClean="0">
                <a:cs typeface="Calibri"/>
              </a:rPr>
              <a:t>r</a:t>
            </a:r>
            <a:r>
              <a:rPr lang="es-CO" sz="2400" dirty="0" smtClean="0">
                <a:cs typeface="Calibri"/>
              </a:rPr>
              <a:t> </a:t>
            </a:r>
            <a:r>
              <a:rPr lang="es-CO" sz="2400" spc="-55" dirty="0" smtClean="0">
                <a:cs typeface="Calibri"/>
              </a:rPr>
              <a:t>f</a:t>
            </a:r>
            <a:r>
              <a:rPr lang="es-CO" sz="2400" spc="20" dirty="0" smtClean="0">
                <a:cs typeface="Calibri"/>
              </a:rPr>
              <a:t>a</a:t>
            </a:r>
            <a:r>
              <a:rPr lang="es-CO" sz="2400" spc="-5" dirty="0" smtClean="0">
                <a:cs typeface="Calibri"/>
              </a:rPr>
              <a:t>c</a:t>
            </a:r>
            <a:r>
              <a:rPr lang="es-CO" sz="2400" dirty="0" smtClean="0">
                <a:cs typeface="Calibri"/>
              </a:rPr>
              <a:t>i</a:t>
            </a:r>
            <a:r>
              <a:rPr lang="es-CO" sz="2400" spc="-5" dirty="0" smtClean="0">
                <a:cs typeface="Calibri"/>
              </a:rPr>
              <a:t>li</a:t>
            </a:r>
            <a:r>
              <a:rPr lang="es-CO" sz="2400" spc="-30" dirty="0" smtClean="0">
                <a:cs typeface="Calibri"/>
              </a:rPr>
              <a:t>t</a:t>
            </a:r>
            <a:r>
              <a:rPr lang="es-CO" sz="2400" spc="-5" dirty="0" smtClean="0">
                <a:cs typeface="Calibri"/>
              </a:rPr>
              <a:t>ar</a:t>
            </a:r>
            <a:r>
              <a:rPr lang="es-CO" sz="2400" dirty="0" smtClean="0">
                <a:cs typeface="Calibri"/>
              </a:rPr>
              <a:t> </a:t>
            </a:r>
            <a:r>
              <a:rPr lang="es-CO" sz="2400" spc="-5" dirty="0" smtClean="0">
                <a:cs typeface="Calibri"/>
              </a:rPr>
              <a:t>la</a:t>
            </a:r>
            <a:r>
              <a:rPr lang="es-CO" sz="2400" dirty="0" smtClean="0">
                <a:cs typeface="Calibri"/>
              </a:rPr>
              <a:t> </a:t>
            </a:r>
            <a:r>
              <a:rPr lang="es-CO" sz="2400" spc="-5" dirty="0" smtClean="0">
                <a:cs typeface="Calibri"/>
              </a:rPr>
              <a:t>l</a:t>
            </a:r>
            <a:r>
              <a:rPr lang="es-CO" sz="2400" dirty="0" smtClean="0">
                <a:cs typeface="Calibri"/>
              </a:rPr>
              <a:t>a</a:t>
            </a:r>
            <a:r>
              <a:rPr lang="es-CO" sz="2400" spc="-10" dirty="0" smtClean="0">
                <a:cs typeface="Calibri"/>
              </a:rPr>
              <a:t>bo</a:t>
            </a:r>
            <a:r>
              <a:rPr lang="es-CO" sz="2400" spc="-5" dirty="0" smtClean="0">
                <a:cs typeface="Calibri"/>
              </a:rPr>
              <a:t>r</a:t>
            </a:r>
            <a:r>
              <a:rPr lang="es-CO" sz="2400" dirty="0">
                <a:cs typeface="Calibri"/>
              </a:rPr>
              <a:t>	</a:t>
            </a:r>
            <a:r>
              <a:rPr lang="es-CO" sz="2400" spc="20" dirty="0" smtClean="0">
                <a:cs typeface="Calibri"/>
              </a:rPr>
              <a:t>d</a:t>
            </a:r>
            <a:r>
              <a:rPr lang="es-CO" sz="2400" spc="-10" dirty="0" smtClean="0">
                <a:cs typeface="Calibri"/>
              </a:rPr>
              <a:t>oc</a:t>
            </a:r>
            <a:r>
              <a:rPr lang="es-CO" sz="2400" dirty="0" smtClean="0">
                <a:cs typeface="Calibri"/>
              </a:rPr>
              <a:t>e</a:t>
            </a:r>
            <a:r>
              <a:rPr lang="es-CO" sz="2400" spc="-25" dirty="0" smtClean="0">
                <a:cs typeface="Calibri"/>
              </a:rPr>
              <a:t>n</a:t>
            </a:r>
            <a:r>
              <a:rPr lang="es-CO" sz="2400" spc="-35" dirty="0" smtClean="0">
                <a:cs typeface="Calibri"/>
              </a:rPr>
              <a:t>t</a:t>
            </a:r>
            <a:r>
              <a:rPr lang="es-CO" sz="2400" spc="-5" dirty="0" smtClean="0">
                <a:cs typeface="Calibri"/>
              </a:rPr>
              <a:t>e</a:t>
            </a:r>
            <a:r>
              <a:rPr lang="es-CO" sz="2400" dirty="0">
                <a:cs typeface="Calibri"/>
              </a:rPr>
              <a:t> </a:t>
            </a:r>
            <a:endParaRPr lang="es-CO" sz="2400" dirty="0" smtClean="0">
              <a:cs typeface="Calibri"/>
            </a:endParaRPr>
          </a:p>
          <a:p>
            <a:pPr marL="12700" algn="just">
              <a:lnSpc>
                <a:spcPct val="100000"/>
              </a:lnSpc>
              <a:tabLst>
                <a:tab pos="2173605" algn="l"/>
                <a:tab pos="2813685" algn="l"/>
                <a:tab pos="3996690" algn="l"/>
                <a:tab pos="4408170" algn="l"/>
                <a:tab pos="5283200" algn="l"/>
                <a:tab pos="6557645" algn="l"/>
              </a:tabLst>
            </a:pPr>
            <a:r>
              <a:rPr lang="es-CO" sz="2400" spc="-195" dirty="0" smtClean="0">
                <a:cs typeface="Calibri"/>
              </a:rPr>
              <a:t>y</a:t>
            </a:r>
            <a:r>
              <a:rPr lang="es-CO" sz="2400" dirty="0" smtClean="0">
                <a:cs typeface="Calibri"/>
              </a:rPr>
              <a:t> </a:t>
            </a:r>
            <a:r>
              <a:rPr lang="es-CO" sz="2400" spc="-20" dirty="0" smtClean="0">
                <a:cs typeface="Calibri"/>
              </a:rPr>
              <a:t>consistente </a:t>
            </a:r>
            <a:r>
              <a:rPr lang="es-CO" sz="2400" spc="-5" dirty="0">
                <a:cs typeface="Calibri"/>
              </a:rPr>
              <a:t>y adecuado a los</a:t>
            </a:r>
            <a:r>
              <a:rPr lang="es-CO" sz="2400" spc="35" dirty="0">
                <a:cs typeface="Calibri"/>
              </a:rPr>
              <a:t> </a:t>
            </a:r>
            <a:r>
              <a:rPr lang="es-CO" sz="2400" spc="-10" dirty="0">
                <a:cs typeface="Calibri"/>
              </a:rPr>
              <a:t>contenidos.</a:t>
            </a:r>
            <a:endParaRPr lang="es-CO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76399" y="831709"/>
            <a:ext cx="10515600" cy="1325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i="1" spc="-5" dirty="0">
                <a:solidFill>
                  <a:srgbClr val="FFC000"/>
                </a:solidFill>
                <a:latin typeface="Brush Script MT"/>
                <a:cs typeface="Brush Script MT"/>
              </a:rPr>
              <a:t>¿y </a:t>
            </a:r>
            <a:r>
              <a:rPr sz="6000" i="1" dirty="0">
                <a:solidFill>
                  <a:srgbClr val="FFC000"/>
                </a:solidFill>
                <a:latin typeface="Brush Script MT"/>
                <a:cs typeface="Brush Script MT"/>
              </a:rPr>
              <a:t>lo </a:t>
            </a:r>
            <a:r>
              <a:rPr sz="6000" i="1" spc="-10" dirty="0">
                <a:solidFill>
                  <a:srgbClr val="FFC000"/>
                </a:solidFill>
                <a:latin typeface="Brush Script MT"/>
                <a:cs typeface="Brush Script MT"/>
              </a:rPr>
              <a:t>del </a:t>
            </a:r>
            <a:r>
              <a:rPr sz="6000" i="1" dirty="0">
                <a:solidFill>
                  <a:srgbClr val="FFC000"/>
                </a:solidFill>
                <a:latin typeface="Brush Script MT"/>
                <a:cs typeface="Brush Script MT"/>
              </a:rPr>
              <a:t>material</a:t>
            </a:r>
            <a:r>
              <a:rPr sz="6000" i="1" spc="-25" dirty="0">
                <a:solidFill>
                  <a:srgbClr val="FFC000"/>
                </a:solidFill>
                <a:latin typeface="Brush Script MT"/>
                <a:cs typeface="Brush Script MT"/>
              </a:rPr>
              <a:t> </a:t>
            </a:r>
            <a:r>
              <a:rPr sz="6000" i="1" spc="-5" dirty="0">
                <a:solidFill>
                  <a:srgbClr val="FFC000"/>
                </a:solidFill>
                <a:latin typeface="Brush Script MT"/>
                <a:cs typeface="Brush Script MT"/>
              </a:rPr>
              <a:t>didáctico,qué?</a:t>
            </a:r>
            <a:endParaRPr sz="6000" dirty="0">
              <a:latin typeface="Brush Script MT"/>
              <a:cs typeface="Brush Script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89441" y="2691353"/>
            <a:ext cx="3028767" cy="22866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664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19"/>
            <a:ext cx="1051560" cy="1197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00231" y="3047"/>
            <a:ext cx="1191768" cy="798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5460" y="801623"/>
            <a:ext cx="8651127" cy="50196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195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7907" y="951482"/>
            <a:ext cx="10515600" cy="1325563"/>
          </a:xfrm>
          <a:prstGeom prst="rect">
            <a:avLst/>
          </a:prstGeom>
        </p:spPr>
        <p:txBody>
          <a:bodyPr vert="horz" wrap="square" lIns="0" tIns="199643" rIns="0" bIns="0" rtlCol="0">
            <a:spAutoFit/>
          </a:bodyPr>
          <a:lstStyle/>
          <a:p>
            <a:pPr marL="721995">
              <a:lnSpc>
                <a:spcPct val="100000"/>
              </a:lnSpc>
            </a:pPr>
            <a:r>
              <a:rPr spc="-10" dirty="0"/>
              <a:t>DICIENDO </a:t>
            </a:r>
            <a:r>
              <a:rPr sz="4800" i="1" dirty="0">
                <a:solidFill>
                  <a:srgbClr val="FFC000"/>
                </a:solidFill>
                <a:latin typeface="Brush Script MT"/>
                <a:cs typeface="Brush Script MT"/>
              </a:rPr>
              <a:t>Y</a:t>
            </a:r>
            <a:r>
              <a:rPr sz="4800" i="1" spc="-270" dirty="0">
                <a:solidFill>
                  <a:srgbClr val="FFC000"/>
                </a:solidFill>
                <a:latin typeface="Brush Script MT"/>
                <a:cs typeface="Brush Script MT"/>
              </a:rPr>
              <a:t> </a:t>
            </a:r>
            <a:r>
              <a:rPr spc="-35" dirty="0">
                <a:solidFill>
                  <a:srgbClr val="11E4C2"/>
                </a:solidFill>
              </a:rPr>
              <a:t>HACIENDO</a:t>
            </a:r>
            <a:endParaRPr sz="4800" dirty="0">
              <a:latin typeface="Brush Script MT"/>
              <a:cs typeface="Brush Script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52371" y="3602608"/>
            <a:ext cx="1679448" cy="1682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28942" y="3780249"/>
            <a:ext cx="249872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Broadway"/>
                <a:cs typeface="Broadway"/>
              </a:rPr>
              <a:t>Tiempo: </a:t>
            </a:r>
            <a:r>
              <a:rPr sz="1800" spc="-45" dirty="0">
                <a:latin typeface="Broadway"/>
                <a:cs typeface="Broadway"/>
              </a:rPr>
              <a:t>10</a:t>
            </a:r>
            <a:r>
              <a:rPr sz="1800" spc="-85" dirty="0">
                <a:latin typeface="Broadway"/>
                <a:cs typeface="Broadway"/>
              </a:rPr>
              <a:t> </a:t>
            </a:r>
            <a:r>
              <a:rPr sz="1800" dirty="0">
                <a:latin typeface="Broadway"/>
                <a:cs typeface="Broadway"/>
              </a:rPr>
              <a:t>minutos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23917" y="2274529"/>
            <a:ext cx="8967470" cy="1201420"/>
          </a:xfrm>
          <a:prstGeom prst="rect">
            <a:avLst/>
          </a:prstGeom>
          <a:ln w="9143">
            <a:solidFill>
              <a:srgbClr val="FF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86360" marR="76835" algn="just">
              <a:lnSpc>
                <a:spcPct val="100000"/>
              </a:lnSpc>
              <a:spcBef>
                <a:spcPts val="170"/>
              </a:spcBef>
            </a:pP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continuación,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docente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por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docente, hará el siguiente ejercicio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en </a:t>
            </a:r>
            <a:r>
              <a:rPr sz="2400" spc="5" dirty="0">
                <a:solidFill>
                  <a:srgbClr val="5F497A"/>
                </a:solidFill>
                <a:latin typeface="Calibri"/>
                <a:cs typeface="Calibri"/>
              </a:rPr>
              <a:t>el 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mejor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tiempo posible.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Se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harán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dos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o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tres rondas </a:t>
            </a:r>
            <a:r>
              <a:rPr sz="2400" spc="-15" dirty="0">
                <a:solidFill>
                  <a:srgbClr val="5F497A"/>
                </a:solidFill>
                <a:latin typeface="Calibri"/>
                <a:cs typeface="Calibri"/>
              </a:rPr>
              <a:t>con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el </a:t>
            </a:r>
            <a:r>
              <a:rPr sz="2400" spc="-5" dirty="0">
                <a:solidFill>
                  <a:srgbClr val="5F497A"/>
                </a:solidFill>
                <a:latin typeface="Calibri"/>
                <a:cs typeface="Calibri"/>
              </a:rPr>
              <a:t>fin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de </a:t>
            </a:r>
            <a:r>
              <a:rPr sz="2400" spc="-15" dirty="0">
                <a:solidFill>
                  <a:srgbClr val="5F497A"/>
                </a:solidFill>
                <a:latin typeface="Calibri"/>
                <a:cs typeface="Calibri"/>
              </a:rPr>
              <a:t>mejorar 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en </a:t>
            </a:r>
            <a:r>
              <a:rPr sz="2400" spc="-10" dirty="0">
                <a:solidFill>
                  <a:srgbClr val="5F497A"/>
                </a:solidFill>
                <a:latin typeface="Calibri"/>
                <a:cs typeface="Calibri"/>
              </a:rPr>
              <a:t>cada</a:t>
            </a:r>
            <a:r>
              <a:rPr sz="2400" spc="-60" dirty="0">
                <a:solidFill>
                  <a:srgbClr val="5F497A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F497A"/>
                </a:solidFill>
                <a:latin typeface="Calibri"/>
                <a:cs typeface="Calibri"/>
              </a:rPr>
              <a:t>participación.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693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6079" y="1004551"/>
            <a:ext cx="6781670" cy="4990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4176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707</Words>
  <Application>Microsoft Office PowerPoint</Application>
  <PresentationFormat>Panorámica</PresentationFormat>
  <Paragraphs>68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Broadway</vt:lpstr>
      <vt:lpstr>Brush Script MT</vt:lpstr>
      <vt:lpstr>Calibri</vt:lpstr>
      <vt:lpstr>Calibri Light</vt:lpstr>
      <vt:lpstr>Symbol</vt:lpstr>
      <vt:lpstr>Times New Roman</vt:lpstr>
      <vt:lpstr>Tema de Office</vt:lpstr>
      <vt:lpstr>¡PENSAR PARA COMPRENDER! El miniarco juego didáctico</vt:lpstr>
      <vt:lpstr>¿QUÉ ES PENSAR?</vt:lpstr>
      <vt:lpstr>¿QUÉ ES PENSAR?</vt:lpstr>
      <vt:lpstr>¿Qué es comprender?</vt:lpstr>
      <vt:lpstr>Presentación de PowerPoint</vt:lpstr>
      <vt:lpstr>¿y lo del material didáctico,qué?</vt:lpstr>
      <vt:lpstr>Presentación de PowerPoint</vt:lpstr>
      <vt:lpstr>DICIENDO Y HACIENDO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DICIENDO Y HACIENDO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– OLE  AMBIENTES LÚDICOS DE  APRENDIZAJE  CENTROS DE INTERÉS</dc:title>
  <dc:creator>ASUS</dc:creator>
  <cp:lastModifiedBy>ASUS</cp:lastModifiedBy>
  <cp:revision>5</cp:revision>
  <dcterms:created xsi:type="dcterms:W3CDTF">2016-04-10T23:56:35Z</dcterms:created>
  <dcterms:modified xsi:type="dcterms:W3CDTF">2016-04-11T00:43:08Z</dcterms:modified>
</cp:coreProperties>
</file>